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324" r:id="rId4"/>
    <p:sldId id="325" r:id="rId5"/>
    <p:sldId id="326" r:id="rId6"/>
    <p:sldId id="329" r:id="rId7"/>
    <p:sldId id="327" r:id="rId8"/>
    <p:sldId id="328" r:id="rId9"/>
    <p:sldId id="330" r:id="rId10"/>
    <p:sldId id="331" r:id="rId11"/>
    <p:sldId id="335" r:id="rId12"/>
    <p:sldId id="334" r:id="rId13"/>
    <p:sldId id="336" r:id="rId14"/>
    <p:sldId id="333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/>
    <p:restoredTop sz="96182"/>
  </p:normalViewPr>
  <p:slideViewPr>
    <p:cSldViewPr snapToGrid="0">
      <p:cViewPr varScale="1">
        <p:scale>
          <a:sx n="137" d="100"/>
          <a:sy n="137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B93F-3E2A-C74F-BFEA-D26690FE248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4C52-17AB-5243-9EED-E9B9384B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0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1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AE07-89C6-F443-97AC-F6CE14E72020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0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8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1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4.png"/><Relationship Id="rId7" Type="http://schemas.openxmlformats.org/officeDocument/2006/relationships/image" Target="../media/image1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0DC1-FD22-4F2D-E0C4-2B2A96B7A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PHYS4260 Quantum Mechanics II</a:t>
            </a:r>
            <a:br>
              <a:rPr lang="en-US" dirty="0"/>
            </a:br>
            <a:r>
              <a:rPr lang="en-US" dirty="0"/>
              <a:t>Spring 2025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65166-31DD-9AC8-B957-5FC5A0C8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Symmetries and Conservation laws</a:t>
            </a:r>
          </a:p>
        </p:txBody>
      </p:sp>
    </p:spTree>
    <p:extLst>
      <p:ext uri="{BB962C8B-B14F-4D97-AF65-F5344CB8AC3E}">
        <p14:creationId xmlns:p14="http://schemas.microsoft.com/office/powerpoint/2010/main" val="222469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A6FE49B-65B8-66C0-38F1-8724A3D308AB}"/>
              </a:ext>
            </a:extLst>
          </p:cNvPr>
          <p:cNvSpPr txBox="1">
            <a:spLocks/>
          </p:cNvSpPr>
          <p:nvPr/>
        </p:nvSpPr>
        <p:spPr>
          <a:xfrm>
            <a:off x="26903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Time translation invariance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E5BEA-447F-CE61-D62C-21C4A91FB4FC}"/>
              </a:ext>
            </a:extLst>
          </p:cNvPr>
          <p:cNvSpPr txBox="1"/>
          <p:nvPr/>
        </p:nvSpPr>
        <p:spPr>
          <a:xfrm>
            <a:off x="269033" y="1129204"/>
            <a:ext cx="11653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highlight>
                  <a:srgbClr val="FFFF00"/>
                </a:highlight>
                <a:latin typeface="ACaslonPro"/>
              </a:rPr>
              <a:t>Time-translation invariance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means that the time evolution is independent of which time interval we are considering</a:t>
            </a:r>
            <a:r>
              <a:rPr lang="en-US" sz="1800" dirty="0">
                <a:effectLst/>
                <a:latin typeface="ACaslonPro"/>
              </a:rPr>
              <a:t>. </a:t>
            </a:r>
          </a:p>
          <a:p>
            <a:r>
              <a:rPr lang="en-US" sz="1800" dirty="0">
                <a:effectLst/>
                <a:latin typeface="ACaslonPro"/>
              </a:rPr>
              <a:t>In other words: </a:t>
            </a:r>
            <a:endParaRPr lang="en-US" dirty="0"/>
          </a:p>
        </p:txBody>
      </p:sp>
      <p:pic>
        <p:nvPicPr>
          <p:cNvPr id="7" name="Picture 6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9DE8C716-EFBB-81FF-9906-865A2145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465" y="1752208"/>
            <a:ext cx="3860800" cy="58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6434F3-E2EC-DEF3-4F99-A104716E1CED}"/>
                  </a:ext>
                </a:extLst>
              </p:cNvPr>
              <p:cNvSpPr txBox="1"/>
              <p:nvPr/>
            </p:nvSpPr>
            <p:spPr>
              <a:xfrm>
                <a:off x="269033" y="2336409"/>
                <a:ext cx="1150620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for any choice of  t1 and t2. This ensures that if the system starts in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ACaslonPro"/>
                  </a:rPr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and evolves for a time </a:t>
                </a:r>
                <a:r>
                  <a:rPr lang="el-GR" dirty="0"/>
                  <a:t>δ </a:t>
                </a:r>
                <a:r>
                  <a:rPr lang="en-US" dirty="0"/>
                  <a:t>then it will end up in the same state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i="0" dirty="0">
                    <a:latin typeface="+mj-lt"/>
                    <a:ea typeface="Cambria Math" panose="02040503050406030204" pitchFamily="18" charset="0"/>
                  </a:rPr>
                  <a:t>⟩ </a:t>
                </a:r>
                <a:r>
                  <a:rPr lang="en-US" dirty="0"/>
                  <a:t>as if the system started in the same state</a:t>
                </a:r>
                <a:r>
                  <a:rPr lang="en-US" dirty="0">
                    <a:latin typeface="ACaslonPro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>
                    <a:latin typeface="ACaslonPro"/>
                  </a:rPr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CaslonPro"/>
                  </a:rPr>
                  <a:t> </a:t>
                </a:r>
                <a:r>
                  <a:rPr lang="en-US" dirty="0"/>
                  <a:t>and evolved for the same amount of time </a:t>
                </a:r>
                <a:r>
                  <a:rPr lang="el-GR" dirty="0"/>
                  <a:t>δ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Plugging                                                                into                                                             the equation is satisfied only if </a:t>
                </a:r>
                <a:endParaRPr lang="el-G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6434F3-E2EC-DEF3-4F99-A104716E1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33" y="2336409"/>
                <a:ext cx="11506200" cy="1477328"/>
              </a:xfrm>
              <a:prstGeom prst="rect">
                <a:avLst/>
              </a:prstGeom>
              <a:blipFill>
                <a:blip r:embed="rId3"/>
                <a:stretch>
                  <a:fillRect l="-441" t="-27966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oup of symbols on a white background&#10;&#10;Description automatically generated">
            <a:extLst>
              <a:ext uri="{FF2B5EF4-FFF2-40B4-BE49-F238E27FC236}">
                <a16:creationId xmlns:a16="http://schemas.microsoft.com/office/drawing/2014/main" id="{2EF572FC-38DC-AE1F-DA48-A47126BB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865" y="3341669"/>
            <a:ext cx="3189515" cy="584744"/>
          </a:xfrm>
          <a:prstGeom prst="rect">
            <a:avLst/>
          </a:prstGeom>
        </p:spPr>
      </p:pic>
      <p:pic>
        <p:nvPicPr>
          <p:cNvPr id="13" name="Picture 12" descr="A black symbols with a white background&#10;&#10;Description automatically generated">
            <a:extLst>
              <a:ext uri="{FF2B5EF4-FFF2-40B4-BE49-F238E27FC236}">
                <a16:creationId xmlns:a16="http://schemas.microsoft.com/office/drawing/2014/main" id="{EE4D2F1D-6235-5CEB-17A5-119412EC3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293" y="3387011"/>
            <a:ext cx="3097115" cy="447006"/>
          </a:xfrm>
          <a:prstGeom prst="rect">
            <a:avLst/>
          </a:prstGeom>
        </p:spPr>
      </p:pic>
      <p:pic>
        <p:nvPicPr>
          <p:cNvPr id="15" name="Picture 14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750D4E5E-E320-199E-77D9-EDF5C757B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533" y="3926413"/>
            <a:ext cx="2006600" cy="52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60B5E1-9FAC-5834-A469-B50118F37EEA}"/>
                  </a:ext>
                </a:extLst>
              </p:cNvPr>
              <p:cNvSpPr txBox="1"/>
              <p:nvPr/>
            </p:nvSpPr>
            <p:spPr>
              <a:xfrm>
                <a:off x="269033" y="4608508"/>
                <a:ext cx="114128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Since it must hold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ACaslonPro"/>
                  </a:rPr>
                  <a:t> , </a:t>
                </a:r>
                <a:r>
                  <a:rPr lang="en-US" sz="1800" dirty="0">
                    <a:effectLst/>
                    <a:latin typeface="ACaslonPro"/>
                  </a:rPr>
                  <a:t>it must be that the Hamiltonian is in fact time-independent after all (for time-translation invariance to hold):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60B5E1-9FAC-5834-A469-B50118F37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33" y="4608508"/>
                <a:ext cx="11412894" cy="646331"/>
              </a:xfrm>
              <a:prstGeom prst="rect">
                <a:avLst/>
              </a:prstGeom>
              <a:blipFill>
                <a:blip r:embed="rId7"/>
                <a:stretch>
                  <a:fillRect l="-44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E4453B7A-809A-70EF-B668-ABA87FDB5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470" y="5254839"/>
            <a:ext cx="1270000" cy="1041400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043CADD-B590-260E-F61B-FEFD28F91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5908" y="5289460"/>
            <a:ext cx="4762500" cy="1016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DAE540D-5D79-84F5-1F09-FE86FD676FB3}"/>
              </a:ext>
            </a:extLst>
          </p:cNvPr>
          <p:cNvSpPr txBox="1"/>
          <p:nvPr/>
        </p:nvSpPr>
        <p:spPr>
          <a:xfrm>
            <a:off x="2043404" y="561279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507333-0029-172E-E40B-6F5D81AC22F5}"/>
              </a:ext>
            </a:extLst>
          </p:cNvPr>
          <p:cNvSpPr txBox="1"/>
          <p:nvPr/>
        </p:nvSpPr>
        <p:spPr>
          <a:xfrm>
            <a:off x="269033" y="6263731"/>
            <a:ext cx="1141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Therefore, </a:t>
            </a:r>
            <a:r>
              <a:rPr lang="en-US" sz="1800" b="1" dirty="0">
                <a:effectLst/>
                <a:highlight>
                  <a:srgbClr val="FFFF00"/>
                </a:highlight>
                <a:latin typeface="ACaslonPro"/>
              </a:rPr>
              <a:t>energy conservation is a consequence of time-translation invariance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.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2264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C5D02-4045-E958-B1BA-F79E08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Time-Independent Perturbation Theory</a:t>
            </a:r>
            <a:r>
              <a:rPr lang="en-US" sz="44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347F8-3AFC-2E9C-0659-7516EB8E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Outline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Nondegenerate Perturbation Theory </a:t>
            </a:r>
          </a:p>
          <a:p>
            <a:r>
              <a:rPr lang="en-US" dirty="0"/>
              <a:t>Degenerate Perturbation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B4AFA-91F0-428A-E654-F6729637F203}"/>
              </a:ext>
            </a:extLst>
          </p:cNvPr>
          <p:cNvSpPr txBox="1"/>
          <p:nvPr/>
        </p:nvSpPr>
        <p:spPr>
          <a:xfrm>
            <a:off x="923731" y="4586781"/>
            <a:ext cx="100490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QM,  perturbation theory is a set of approximation schemes directly related to mathematical perturbation for describing a complicated quantum system in terms of a simpler one. </a:t>
            </a:r>
          </a:p>
          <a:p>
            <a:endParaRPr lang="en-US" dirty="0"/>
          </a:p>
          <a:p>
            <a:r>
              <a:rPr lang="en-US" dirty="0"/>
              <a:t>The idea is to start with a simple system for which a mathematical solution is known, and add an additional "perturbing" Hamiltonian representing a weak disturbance to the system</a:t>
            </a:r>
          </a:p>
        </p:txBody>
      </p:sp>
    </p:spTree>
    <p:extLst>
      <p:ext uri="{BB962C8B-B14F-4D97-AF65-F5344CB8AC3E}">
        <p14:creationId xmlns:p14="http://schemas.microsoft.com/office/powerpoint/2010/main" val="339927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21A9-572B-22C7-D746-01C9B5CE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b="1" dirty="0"/>
              <a:t>Nondegenerate Perturbation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36888-E4F0-0A7D-6A84-C1CC06C29F7F}"/>
              </a:ext>
            </a:extLst>
          </p:cNvPr>
          <p:cNvSpPr txBox="1"/>
          <p:nvPr/>
        </p:nvSpPr>
        <p:spPr>
          <a:xfrm>
            <a:off x="266700" y="1190490"/>
            <a:ext cx="1139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Suppose we have solved the (time-independent)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for some potential (say, the one-dimensional infinite square well) </a:t>
            </a:r>
            <a:endParaRPr lang="en-US" dirty="0"/>
          </a:p>
        </p:txBody>
      </p:sp>
      <p:pic>
        <p:nvPicPr>
          <p:cNvPr id="6" name="Picture 5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B98899C8-B715-B09A-E482-B5FC126C0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150" y="1836821"/>
            <a:ext cx="20447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9C6D6-9EB7-7BF3-DAEE-0540D3146507}"/>
                  </a:ext>
                </a:extLst>
              </p:cNvPr>
              <p:cNvSpPr txBox="1"/>
              <p:nvPr/>
            </p:nvSpPr>
            <p:spPr>
              <a:xfrm>
                <a:off x="266699" y="2509922"/>
                <a:ext cx="1031124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obtaining a complete set of orthonormal eigenfunctions                             with eigenvalues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Now we perturb the potential slightly (say, by putting a little bump in the bottom of the well).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29C6D6-9EB7-7BF3-DAEE-0540D314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2509922"/>
                <a:ext cx="10311246" cy="923330"/>
              </a:xfrm>
              <a:prstGeom prst="rect">
                <a:avLst/>
              </a:prstGeom>
              <a:blipFill>
                <a:blip r:embed="rId3"/>
                <a:stretch>
                  <a:fillRect l="-61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EDC9C350-A1DB-9ECB-6B9F-D971941C6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787" y="2444795"/>
            <a:ext cx="1314293" cy="499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70EA9-1BE8-FB94-80EF-2712F5D9935F}"/>
              </a:ext>
            </a:extLst>
          </p:cNvPr>
          <p:cNvSpPr txBox="1"/>
          <p:nvPr/>
        </p:nvSpPr>
        <p:spPr>
          <a:xfrm>
            <a:off x="4968368" y="3632878"/>
            <a:ext cx="557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We’d </a:t>
            </a:r>
            <a:r>
              <a:rPr lang="en-US" i="1" dirty="0"/>
              <a:t>like </a:t>
            </a:r>
            <a:r>
              <a:rPr lang="en-US" dirty="0"/>
              <a:t>to find the new eigenfunctions and eigenvalues:</a:t>
            </a:r>
          </a:p>
        </p:txBody>
      </p:sp>
      <p:pic>
        <p:nvPicPr>
          <p:cNvPr id="13" name="Picture 12" descr="A graph of a line&#10;&#10;Description automatically generated">
            <a:extLst>
              <a:ext uri="{FF2B5EF4-FFF2-40B4-BE49-F238E27FC236}">
                <a16:creationId xmlns:a16="http://schemas.microsoft.com/office/drawing/2014/main" id="{6EABDE57-C6D2-F8F5-0468-4F511B82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77" y="3632878"/>
            <a:ext cx="4044373" cy="2804745"/>
          </a:xfrm>
          <a:prstGeom prst="rect">
            <a:avLst/>
          </a:prstGeom>
        </p:spPr>
      </p:pic>
      <p:pic>
        <p:nvPicPr>
          <p:cNvPr id="15" name="Picture 14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84A4967B-8068-CA3A-67EC-99EB04A10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804" y="4095962"/>
            <a:ext cx="2019300" cy="520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9F68C2-2CFE-AA10-BED2-456FF8437D17}"/>
              </a:ext>
            </a:extLst>
          </p:cNvPr>
          <p:cNvSpPr txBox="1"/>
          <p:nvPr/>
        </p:nvSpPr>
        <p:spPr>
          <a:xfrm>
            <a:off x="4937773" y="4710414"/>
            <a:ext cx="6099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cannot be solved exactly, for this more complicated potential (in most cases). </a:t>
            </a:r>
          </a:p>
          <a:p>
            <a:endParaRPr lang="en-US" b="1" dirty="0">
              <a:latin typeface="ACaslonPro"/>
            </a:endParaRPr>
          </a:p>
          <a:p>
            <a:r>
              <a:rPr lang="en-US" sz="1800" b="1" dirty="0">
                <a:effectLst/>
                <a:highlight>
                  <a:srgbClr val="FFFF00"/>
                </a:highlight>
                <a:latin typeface="ACaslonPro"/>
              </a:rPr>
              <a:t>Perturbation theory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is a systematic procedure for obtaining </a:t>
            </a:r>
            <a:r>
              <a:rPr lang="en-US" sz="1800" i="1" dirty="0">
                <a:effectLst/>
                <a:highlight>
                  <a:srgbClr val="FFFF00"/>
                </a:highlight>
                <a:latin typeface="ACaslonPro"/>
              </a:rPr>
              <a:t>approximate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solutions to the perturbed problem, by building on the known exact solutions to the </a:t>
            </a:r>
            <a:r>
              <a:rPr lang="en-US" sz="1800" i="1" dirty="0">
                <a:effectLst/>
                <a:highlight>
                  <a:srgbClr val="FFFF00"/>
                </a:highlight>
                <a:latin typeface="ACaslonPro"/>
              </a:rPr>
              <a:t>unperturbed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case</a:t>
            </a:r>
            <a:r>
              <a:rPr lang="en-US" sz="1800" dirty="0">
                <a:effectLst/>
                <a:latin typeface="ACaslonPro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3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34C8DC-DC69-6580-FFFE-C016C2138AA2}"/>
              </a:ext>
            </a:extLst>
          </p:cNvPr>
          <p:cNvSpPr txBox="1"/>
          <p:nvPr/>
        </p:nvSpPr>
        <p:spPr>
          <a:xfrm>
            <a:off x="266700" y="1214689"/>
            <a:ext cx="6840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To begin with we write the new Hamiltonian as the sum of two terms: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A9BFA8-D811-407B-BF1E-701E5343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b="1" dirty="0"/>
              <a:t>Nondegenerate Perturbation Theory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F6BE4A-208F-0E68-A68B-0D4E9F76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698913"/>
            <a:ext cx="2184400" cy="571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FA3F2-D95F-B8ED-96E4-96326722CF17}"/>
                  </a:ext>
                </a:extLst>
              </p:cNvPr>
              <p:cNvSpPr txBox="1"/>
              <p:nvPr/>
            </p:nvSpPr>
            <p:spPr>
              <a:xfrm>
                <a:off x="266700" y="2270413"/>
                <a:ext cx="1173237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is the unperturbed Hamiltonian,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is the perturbation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 small parameter which will later set to 1 to obtain the </a:t>
                </a:r>
              </a:p>
              <a:p>
                <a:r>
                  <a:rPr lang="en-US" dirty="0"/>
                  <a:t>full true Hamiltonian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At this point, we express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terms of a power series*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FA3F2-D95F-B8ED-96E4-96326722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2270413"/>
                <a:ext cx="11732379" cy="1200329"/>
              </a:xfrm>
              <a:prstGeom prst="rect">
                <a:avLst/>
              </a:prstGeom>
              <a:blipFill>
                <a:blip r:embed="rId3"/>
                <a:stretch>
                  <a:fillRect l="-54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oup of math symbols&#10;&#10;Description automatically generated">
            <a:extLst>
              <a:ext uri="{FF2B5EF4-FFF2-40B4-BE49-F238E27FC236}">
                <a16:creationId xmlns:a16="http://schemas.microsoft.com/office/drawing/2014/main" id="{8BB559A8-73A9-DF5E-C185-F9B48C2C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3561574"/>
            <a:ext cx="4165600" cy="1282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27DAB0-6A28-58A3-BA8D-919AC02A102C}"/>
                  </a:ext>
                </a:extLst>
              </p:cNvPr>
              <p:cNvSpPr txBox="1"/>
              <p:nvPr/>
            </p:nvSpPr>
            <p:spPr>
              <a:xfrm>
                <a:off x="266700" y="4935106"/>
                <a:ext cx="70508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CaslonPro"/>
                  </a:rPr>
                  <a:t> is the </a:t>
                </a:r>
                <a:r>
                  <a:rPr lang="en-US" sz="1800" b="1" dirty="0">
                    <a:effectLst/>
                    <a:latin typeface="ACaslonPro"/>
                  </a:rPr>
                  <a:t>first-order correction </a:t>
                </a:r>
                <a:r>
                  <a:rPr lang="en-US" sz="1800" dirty="0">
                    <a:effectLst/>
                    <a:latin typeface="ACaslonPro"/>
                  </a:rPr>
                  <a:t>to the </a:t>
                </a:r>
                <a:r>
                  <a:rPr lang="en-US" sz="1800" i="1" dirty="0">
                    <a:effectLst/>
                    <a:latin typeface="ACaslonPro"/>
                  </a:rPr>
                  <a:t>n</a:t>
                </a:r>
                <a:r>
                  <a:rPr lang="en-US" sz="1800" dirty="0">
                    <a:effectLst/>
                    <a:latin typeface="ACaslonPro"/>
                  </a:rPr>
                  <a:t>th </a:t>
                </a:r>
                <a:r>
                  <a:rPr lang="en-US" dirty="0">
                    <a:latin typeface="ACaslonPro"/>
                  </a:rPr>
                  <a:t>eigenvalue, and so on…</a:t>
                </a:r>
                <a:endParaRPr lang="en-US" sz="1800" dirty="0">
                  <a:effectLst/>
                  <a:latin typeface="ACaslonPro"/>
                </a:endParaRPr>
              </a:p>
              <a:p>
                <a:endParaRPr lang="en-US" dirty="0">
                  <a:latin typeface="ACaslonPro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CaslonPro"/>
                  </a:rPr>
                  <a:t> is the </a:t>
                </a:r>
                <a:r>
                  <a:rPr lang="en-US" sz="1800" b="1" dirty="0">
                    <a:effectLst/>
                    <a:latin typeface="ACaslonPro"/>
                  </a:rPr>
                  <a:t>first-order correction </a:t>
                </a:r>
                <a:r>
                  <a:rPr lang="en-US" sz="1800" dirty="0">
                    <a:effectLst/>
                    <a:latin typeface="ACaslonPro"/>
                  </a:rPr>
                  <a:t>to the </a:t>
                </a:r>
                <a:r>
                  <a:rPr lang="en-US" sz="1800" i="1" dirty="0">
                    <a:effectLst/>
                    <a:latin typeface="ACaslonPro"/>
                  </a:rPr>
                  <a:t>n</a:t>
                </a:r>
                <a:r>
                  <a:rPr lang="en-US" sz="1800" dirty="0">
                    <a:effectLst/>
                    <a:latin typeface="ACaslonPro"/>
                  </a:rPr>
                  <a:t>th eigenfunction, and so on…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27DAB0-6A28-58A3-BA8D-919AC02A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4935106"/>
                <a:ext cx="7050807" cy="923330"/>
              </a:xfrm>
              <a:prstGeom prst="rect">
                <a:avLst/>
              </a:prstGeom>
              <a:blipFill>
                <a:blip r:embed="rId5"/>
                <a:stretch>
                  <a:fillRect l="-180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F47C38A-9D8C-51FA-029A-6A8D23D173F1}"/>
              </a:ext>
            </a:extLst>
          </p:cNvPr>
          <p:cNvSpPr txBox="1"/>
          <p:nvPr/>
        </p:nvSpPr>
        <p:spPr>
          <a:xfrm>
            <a:off x="266700" y="6063568"/>
            <a:ext cx="11641282" cy="65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*The existence of such an expansion requires that the perturbed solutions are smoothly connected to the unperturbed solutions, which is an assumption made here. Perturbation theory may fail, e.g., if a phase transition occurs.</a:t>
            </a:r>
          </a:p>
        </p:txBody>
      </p:sp>
    </p:spTree>
    <p:extLst>
      <p:ext uri="{BB962C8B-B14F-4D97-AF65-F5344CB8AC3E}">
        <p14:creationId xmlns:p14="http://schemas.microsoft.com/office/powerpoint/2010/main" val="271772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4558B8-509C-75B4-A07C-A005D29E9B71}"/>
              </a:ext>
            </a:extLst>
          </p:cNvPr>
          <p:cNvSpPr txBox="1">
            <a:spLocks/>
          </p:cNvSpPr>
          <p:nvPr/>
        </p:nvSpPr>
        <p:spPr>
          <a:xfrm>
            <a:off x="2667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Nondegenerate Perturbation Theory</a:t>
            </a:r>
            <a:endParaRPr lang="en-US" b="1" dirty="0"/>
          </a:p>
        </p:txBody>
      </p:sp>
      <p:pic>
        <p:nvPicPr>
          <p:cNvPr id="5" name="Picture 4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A52A47B6-6795-E8A5-30E7-56213BF5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039813"/>
            <a:ext cx="1816100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E5D5F-54FB-93BD-253B-C03E0173147A}"/>
              </a:ext>
            </a:extLst>
          </p:cNvPr>
          <p:cNvSpPr txBox="1"/>
          <p:nvPr/>
        </p:nvSpPr>
        <p:spPr>
          <a:xfrm>
            <a:off x="266700" y="114089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Substituting the power series into </a:t>
            </a:r>
          </a:p>
        </p:txBody>
      </p:sp>
      <p:pic>
        <p:nvPicPr>
          <p:cNvPr id="8" name="Picture 7" descr="A math symbols on a white background&#10;&#10;Description automatically generated">
            <a:extLst>
              <a:ext uri="{FF2B5EF4-FFF2-40B4-BE49-F238E27FC236}">
                <a16:creationId xmlns:a16="http://schemas.microsoft.com/office/drawing/2014/main" id="{47E64617-2B67-053C-A3C7-304DF1E6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893" y="1698871"/>
            <a:ext cx="6263704" cy="1282168"/>
          </a:xfrm>
          <a:prstGeom prst="rect">
            <a:avLst/>
          </a:prstGeom>
        </p:spPr>
      </p:pic>
      <p:pic>
        <p:nvPicPr>
          <p:cNvPr id="10" name="Picture 9" descr="A group of math equations&#10;&#10;Description automatically generated">
            <a:extLst>
              <a:ext uri="{FF2B5EF4-FFF2-40B4-BE49-F238E27FC236}">
                <a16:creationId xmlns:a16="http://schemas.microsoft.com/office/drawing/2014/main" id="{6E7AAEAA-5AB7-1DA9-6333-DED922406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618" y="3205395"/>
            <a:ext cx="7772400" cy="1179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F5A95C-E3CD-C27E-233F-5F07C13D8097}"/>
                  </a:ext>
                </a:extLst>
              </p:cNvPr>
              <p:cNvSpPr txBox="1"/>
              <p:nvPr/>
            </p:nvSpPr>
            <p:spPr>
              <a:xfrm>
                <a:off x="266700" y="2918174"/>
                <a:ext cx="1514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Collecting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F5A95C-E3CD-C27E-233F-5F07C13D8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2918174"/>
                <a:ext cx="1514325" cy="369332"/>
              </a:xfrm>
              <a:prstGeom prst="rect">
                <a:avLst/>
              </a:prstGeom>
              <a:blipFill>
                <a:blip r:embed="rId5"/>
                <a:stretch>
                  <a:fillRect l="-416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D6EDD263-19D4-7EF8-65A8-C250F25D5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193" y="5015818"/>
            <a:ext cx="1617700" cy="475794"/>
          </a:xfrm>
          <a:prstGeom prst="rect">
            <a:avLst/>
          </a:prstGeom>
        </p:spPr>
      </p:pic>
      <p:pic>
        <p:nvPicPr>
          <p:cNvPr id="15" name="Picture 14" descr="A math equation with black letters&#10;&#10;Description automatically generated">
            <a:extLst>
              <a:ext uri="{FF2B5EF4-FFF2-40B4-BE49-F238E27FC236}">
                <a16:creationId xmlns:a16="http://schemas.microsoft.com/office/drawing/2014/main" id="{D517E002-7AF8-AA13-11A3-51FBD80FA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193" y="5462575"/>
            <a:ext cx="3319613" cy="549875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E287F7F-88AC-113D-1D11-3F3900309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482" y="5887041"/>
            <a:ext cx="4334741" cy="602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E72390-122F-11A5-5439-02E95F50DAD0}"/>
                  </a:ext>
                </a:extLst>
              </p:cNvPr>
              <p:cNvSpPr txBox="1"/>
              <p:nvPr/>
            </p:nvSpPr>
            <p:spPr>
              <a:xfrm>
                <a:off x="266700" y="4357165"/>
                <a:ext cx="2221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Equating powers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E72390-122F-11A5-5439-02E95F50D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4357165"/>
                <a:ext cx="2221634" cy="369332"/>
              </a:xfrm>
              <a:prstGeom prst="rect">
                <a:avLst/>
              </a:prstGeom>
              <a:blipFill>
                <a:blip r:embed="rId9"/>
                <a:stretch>
                  <a:fillRect l="-2857" t="-10345" r="-171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77E671-0D41-6BFB-47C5-83684AB0818A}"/>
                  </a:ext>
                </a:extLst>
              </p:cNvPr>
              <p:cNvSpPr txBox="1"/>
              <p:nvPr/>
            </p:nvSpPr>
            <p:spPr>
              <a:xfrm>
                <a:off x="342900" y="5025470"/>
                <a:ext cx="461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77E671-0D41-6BFB-47C5-83684AB0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5025470"/>
                <a:ext cx="46179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4E4B6195-A16B-8195-A7F0-D28FB74AF401}"/>
              </a:ext>
            </a:extLst>
          </p:cNvPr>
          <p:cNvSpPr/>
          <p:nvPr/>
        </p:nvSpPr>
        <p:spPr>
          <a:xfrm>
            <a:off x="805012" y="5105739"/>
            <a:ext cx="244789" cy="2959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F4EB04-825D-1121-B948-DB6B551174B1}"/>
                  </a:ext>
                </a:extLst>
              </p:cNvPr>
              <p:cNvSpPr txBox="1"/>
              <p:nvPr/>
            </p:nvSpPr>
            <p:spPr>
              <a:xfrm>
                <a:off x="342900" y="5518960"/>
                <a:ext cx="461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F4EB04-825D-1121-B948-DB6B55117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5518960"/>
                <a:ext cx="4617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83BD6C-225D-B338-34A9-132F5A01F926}"/>
                  </a:ext>
                </a:extLst>
              </p:cNvPr>
              <p:cNvSpPr txBox="1"/>
              <p:nvPr/>
            </p:nvSpPr>
            <p:spPr>
              <a:xfrm>
                <a:off x="342900" y="6012450"/>
                <a:ext cx="461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83BD6C-225D-B338-34A9-132F5A01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6012450"/>
                <a:ext cx="46179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0FDA982E-F6FF-4658-0CE4-9F8B994BFDAB}"/>
              </a:ext>
            </a:extLst>
          </p:cNvPr>
          <p:cNvSpPr/>
          <p:nvPr/>
        </p:nvSpPr>
        <p:spPr>
          <a:xfrm>
            <a:off x="805012" y="5591089"/>
            <a:ext cx="244789" cy="2959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796EF8D-5F34-1DDE-A10C-506A0D87F0EA}"/>
              </a:ext>
            </a:extLst>
          </p:cNvPr>
          <p:cNvSpPr/>
          <p:nvPr/>
        </p:nvSpPr>
        <p:spPr>
          <a:xfrm>
            <a:off x="804693" y="6046178"/>
            <a:ext cx="244789" cy="2959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412E84-4560-E65D-F249-882964C5899E}"/>
                  </a:ext>
                </a:extLst>
              </p:cNvPr>
              <p:cNvSpPr txBox="1"/>
              <p:nvPr/>
            </p:nvSpPr>
            <p:spPr>
              <a:xfrm>
                <a:off x="5922818" y="4852555"/>
                <a:ext cx="59065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are done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 It was only a device to keep track of the </a:t>
                </a:r>
              </a:p>
              <a:p>
                <a:r>
                  <a:rPr lang="en-US" dirty="0"/>
                  <a:t>different orders*. Now we crank it up to 1.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412E84-4560-E65D-F249-882964C5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818" y="4852555"/>
                <a:ext cx="5906553" cy="646331"/>
              </a:xfrm>
              <a:prstGeom prst="rect">
                <a:avLst/>
              </a:prstGeom>
              <a:blipFill>
                <a:blip r:embed="rId13"/>
                <a:stretch>
                  <a:fillRect l="-858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EDAAA29-D582-5EF0-C64C-09921ADB84B4}"/>
              </a:ext>
            </a:extLst>
          </p:cNvPr>
          <p:cNvSpPr txBox="1"/>
          <p:nvPr/>
        </p:nvSpPr>
        <p:spPr>
          <a:xfrm>
            <a:off x="5922818" y="5724114"/>
            <a:ext cx="6191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*The powers of </a:t>
            </a:r>
            <a:r>
              <a:rPr lang="el-GR" dirty="0"/>
              <a:t>λ </a:t>
            </a:r>
            <a:r>
              <a:rPr lang="en-US" dirty="0"/>
              <a:t>are linearly independent functions, so the only way that the above equation can be satisfied for all (arbitrary) values of </a:t>
            </a:r>
            <a:r>
              <a:rPr lang="el-GR" dirty="0"/>
              <a:t>λ </a:t>
            </a:r>
            <a:r>
              <a:rPr lang="en-US" dirty="0"/>
              <a:t>is if the coefficient of each power of </a:t>
            </a:r>
            <a:r>
              <a:rPr lang="el-GR" dirty="0"/>
              <a:t>λ </a:t>
            </a:r>
            <a:r>
              <a:rPr lang="en-US" dirty="0"/>
              <a:t>is 0.</a:t>
            </a:r>
          </a:p>
        </p:txBody>
      </p:sp>
    </p:spTree>
    <p:extLst>
      <p:ext uri="{BB962C8B-B14F-4D97-AF65-F5344CB8AC3E}">
        <p14:creationId xmlns:p14="http://schemas.microsoft.com/office/powerpoint/2010/main" val="178722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1B83-1F26-EF46-E327-FAFCC018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b="1" dirty="0"/>
              <a:t>First-Order Theory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BF37A7-F0A9-4550-5E16-4661A2BA2CAE}"/>
                  </a:ext>
                </a:extLst>
              </p:cNvPr>
              <p:cNvSpPr txBox="1"/>
              <p:nvPr/>
            </p:nvSpPr>
            <p:spPr>
              <a:xfrm>
                <a:off x="266700" y="1140897"/>
                <a:ext cx="90435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Taking the inner product of                                                                            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we obtain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BF37A7-F0A9-4550-5E16-4661A2BA2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1140897"/>
                <a:ext cx="9043555" cy="369332"/>
              </a:xfrm>
              <a:prstGeom prst="rect">
                <a:avLst/>
              </a:prstGeom>
              <a:blipFill>
                <a:blip r:embed="rId2"/>
                <a:stretch>
                  <a:fillRect l="-70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7E8C9FF4-8D31-91ED-5193-15FDC5D64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972" y="1050345"/>
            <a:ext cx="3764973" cy="550435"/>
          </a:xfrm>
          <a:prstGeom prst="rect">
            <a:avLst/>
          </a:prstGeom>
        </p:spPr>
      </p:pic>
      <p:pic>
        <p:nvPicPr>
          <p:cNvPr id="11" name="Picture 10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D8EDCEC4-9461-3BF6-C53F-BB2FDC4D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155" y="1760458"/>
            <a:ext cx="6973454" cy="891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A7EDD7-286C-F49A-9E83-7D6A7F90F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055" y="3329434"/>
            <a:ext cx="7188200" cy="87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7304DF-3BD9-4BEB-E80D-ADFE2DC53266}"/>
              </a:ext>
            </a:extLst>
          </p:cNvPr>
          <p:cNvSpPr txBox="1"/>
          <p:nvPr/>
        </p:nvSpPr>
        <p:spPr>
          <a:xfrm>
            <a:off x="332509" y="2722418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using </a:t>
            </a:r>
            <a:r>
              <a:rPr lang="en-US" i="1" dirty="0"/>
              <a:t>H</a:t>
            </a:r>
            <a:r>
              <a:rPr lang="en-US" dirty="0"/>
              <a:t> Hermiticity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26137-D2FD-DDAE-58B1-0C90580977D8}"/>
              </a:ext>
            </a:extLst>
          </p:cNvPr>
          <p:cNvSpPr txBox="1"/>
          <p:nvPr/>
        </p:nvSpPr>
        <p:spPr>
          <a:xfrm>
            <a:off x="266700" y="4303939"/>
            <a:ext cx="905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and this cancels the first term on the right. Moreover,                                   and we finally obtain 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705510-1DC2-F7F9-7987-AF1F06DBC2EC}"/>
              </a:ext>
            </a:extLst>
          </p:cNvPr>
          <p:cNvCxnSpPr/>
          <p:nvPr/>
        </p:nvCxnSpPr>
        <p:spPr>
          <a:xfrm>
            <a:off x="3231573" y="2586443"/>
            <a:ext cx="0" cy="7429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B551C5-DF24-F5C1-BABB-5F2502AE6E14}"/>
              </a:ext>
            </a:extLst>
          </p:cNvPr>
          <p:cNvCxnSpPr>
            <a:cxnSpLocks/>
          </p:cNvCxnSpPr>
          <p:nvPr/>
        </p:nvCxnSpPr>
        <p:spPr>
          <a:xfrm flipH="1" flipV="1">
            <a:off x="7045036" y="2519653"/>
            <a:ext cx="1381991" cy="9093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DF9AA07F-2C72-7503-C74F-7EC7E9253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136" y="4272705"/>
            <a:ext cx="1612900" cy="431800"/>
          </a:xfrm>
          <a:prstGeom prst="rect">
            <a:avLst/>
          </a:prstGeom>
        </p:spPr>
      </p:pic>
      <p:pic>
        <p:nvPicPr>
          <p:cNvPr id="25" name="Picture 24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EA35053-913C-41E3-4C7D-503AB7D28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632" y="4799537"/>
            <a:ext cx="2476500" cy="850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61A04F-B788-68F9-9150-320C37CFC4FC}"/>
              </a:ext>
            </a:extLst>
          </p:cNvPr>
          <p:cNvSpPr txBox="1"/>
          <p:nvPr/>
        </p:nvSpPr>
        <p:spPr>
          <a:xfrm>
            <a:off x="266700" y="5776703"/>
            <a:ext cx="11771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This is the fundamental result of first-order perturbation theory; as a </a:t>
            </a:r>
            <a:r>
              <a:rPr lang="en-US" sz="1800" i="1" dirty="0">
                <a:effectLst/>
                <a:highlight>
                  <a:srgbClr val="FFFF00"/>
                </a:highlight>
                <a:latin typeface="ACaslonPro"/>
              </a:rPr>
              <a:t>practical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matter, it may well be the most frequently used equation in quantum mechanics. It says that the first-order correction to the energy is the </a:t>
            </a:r>
            <a:r>
              <a:rPr lang="en-US" sz="1800" i="1" dirty="0">
                <a:effectLst/>
                <a:highlight>
                  <a:srgbClr val="FFFF00"/>
                </a:highlight>
                <a:latin typeface="ACaslonPro"/>
              </a:rPr>
              <a:t>expectation value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of the perturbation, in the </a:t>
            </a:r>
            <a:r>
              <a:rPr lang="en-US" sz="1800" i="1" dirty="0">
                <a:effectLst/>
                <a:highlight>
                  <a:srgbClr val="FFFF00"/>
                </a:highlight>
                <a:latin typeface="ACaslonPro"/>
              </a:rPr>
              <a:t>unperturbed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state.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188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E25FA9-D932-74D8-2C3F-8A5633F461E4}"/>
              </a:ext>
            </a:extLst>
          </p:cNvPr>
          <p:cNvSpPr txBox="1">
            <a:spLocks/>
          </p:cNvSpPr>
          <p:nvPr/>
        </p:nvSpPr>
        <p:spPr>
          <a:xfrm>
            <a:off x="2667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First-Order Theory: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51D85-4E3E-08F8-7E18-0F4BAC80B5F4}"/>
              </a:ext>
            </a:extLst>
          </p:cNvPr>
          <p:cNvSpPr txBox="1"/>
          <p:nvPr/>
        </p:nvSpPr>
        <p:spPr>
          <a:xfrm>
            <a:off x="266700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unperturbed wave functions for the infinite square well are </a:t>
            </a:r>
            <a:endParaRPr lang="en-US" dirty="0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457E9DEF-50FB-B4E7-6EB8-67131B72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18" y="983852"/>
            <a:ext cx="2660200" cy="784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5919E1-63E4-98C8-5A2B-BB6A85BC30C7}"/>
                  </a:ext>
                </a:extLst>
              </p:cNvPr>
              <p:cNvSpPr txBox="1"/>
              <p:nvPr/>
            </p:nvSpPr>
            <p:spPr>
              <a:xfrm>
                <a:off x="266700" y="1768829"/>
                <a:ext cx="90199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Suppose we perturb the system by simply raising the “floor” of the well a constant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Find the first-order correction to the energies.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5919E1-63E4-98C8-5A2B-BB6A85BC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1768829"/>
                <a:ext cx="9019970" cy="646331"/>
              </a:xfrm>
              <a:prstGeom prst="rect">
                <a:avLst/>
              </a:prstGeom>
              <a:blipFill>
                <a:blip r:embed="rId3"/>
                <a:stretch>
                  <a:fillRect l="-703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line&#10;&#10;Description automatically generated">
            <a:extLst>
              <a:ext uri="{FF2B5EF4-FFF2-40B4-BE49-F238E27FC236}">
                <a16:creationId xmlns:a16="http://schemas.microsoft.com/office/drawing/2014/main" id="{F41E5EAD-A9EA-EBA4-B325-0CABC9E0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951" y="2556435"/>
            <a:ext cx="4495367" cy="26846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EAF73-9E1C-5B5C-24F5-8BC1CF404EE0}"/>
                  </a:ext>
                </a:extLst>
              </p:cNvPr>
              <p:cNvSpPr txBox="1"/>
              <p:nvPr/>
            </p:nvSpPr>
            <p:spPr>
              <a:xfrm>
                <a:off x="266700" y="5302595"/>
                <a:ext cx="7791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this case,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the first-order correction to the energy of the </a:t>
                </a:r>
                <a:r>
                  <a:rPr lang="en-US" i="1" dirty="0"/>
                  <a:t>n</a:t>
                </a:r>
                <a:r>
                  <a:rPr lang="en-US" dirty="0"/>
                  <a:t>th state is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EAF73-9E1C-5B5C-24F5-8BC1CF404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5302595"/>
                <a:ext cx="7791685" cy="369332"/>
              </a:xfrm>
              <a:prstGeom prst="rect">
                <a:avLst/>
              </a:prstGeom>
              <a:blipFill>
                <a:blip r:embed="rId5"/>
                <a:stretch>
                  <a:fillRect l="-81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2FAECBB-DF7B-4AE1-6114-3C0D6D200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951" y="5921362"/>
            <a:ext cx="4127994" cy="6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0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0E7B22-73FF-7591-E5A0-3B737515EB51}"/>
              </a:ext>
            </a:extLst>
          </p:cNvPr>
          <p:cNvSpPr txBox="1">
            <a:spLocks/>
          </p:cNvSpPr>
          <p:nvPr/>
        </p:nvSpPr>
        <p:spPr>
          <a:xfrm>
            <a:off x="2667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First-Order Theory: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44CEC-E6DE-BE7C-E552-28D320D826E1}"/>
                  </a:ext>
                </a:extLst>
              </p:cNvPr>
              <p:cNvSpPr txBox="1"/>
              <p:nvPr/>
            </p:nvSpPr>
            <p:spPr>
              <a:xfrm>
                <a:off x="266699" y="1062243"/>
                <a:ext cx="11454245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corrected energy levels, then,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they are simply lifted by the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Of </a:t>
                </a:r>
                <a:r>
                  <a:rPr lang="en-US" i="1" dirty="0"/>
                  <a:t>course! </a:t>
                </a:r>
                <a:r>
                  <a:rPr lang="en-US" dirty="0"/>
                  <a:t>The only surprising thing is that in this case the first-order theory yields the </a:t>
                </a:r>
                <a:r>
                  <a:rPr lang="en-US" i="1" dirty="0"/>
                  <a:t>exact </a:t>
                </a:r>
                <a:r>
                  <a:rPr lang="en-US" dirty="0"/>
                  <a:t>answer. </a:t>
                </a:r>
              </a:p>
              <a:p>
                <a:r>
                  <a:rPr lang="en-US" dirty="0"/>
                  <a:t>Evidently for a </a:t>
                </a:r>
                <a:r>
                  <a:rPr lang="en-US" i="1" dirty="0"/>
                  <a:t>constant </a:t>
                </a:r>
                <a:r>
                  <a:rPr lang="en-US" dirty="0"/>
                  <a:t>perturbation all the higher corrections vanish. On the other hand, if the perturbation extends only half-way across the well, then </a:t>
                </a:r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44CEC-E6DE-BE7C-E552-28D320D82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1062243"/>
                <a:ext cx="11454245" cy="1754326"/>
              </a:xfrm>
              <a:prstGeom prst="rect">
                <a:avLst/>
              </a:prstGeom>
              <a:blipFill>
                <a:blip r:embed="rId2"/>
                <a:stretch>
                  <a:fillRect l="-554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with a bar and a number&#10;&#10;Description automatically generated with medium confidence">
            <a:extLst>
              <a:ext uri="{FF2B5EF4-FFF2-40B4-BE49-F238E27FC236}">
                <a16:creationId xmlns:a16="http://schemas.microsoft.com/office/drawing/2014/main" id="{7B94FBC4-42E9-33FD-7154-1B85D912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64" y="2593524"/>
            <a:ext cx="4752109" cy="2895816"/>
          </a:xfrm>
          <a:prstGeom prst="rect">
            <a:avLst/>
          </a:prstGeom>
        </p:spPr>
      </p:pic>
      <p:pic>
        <p:nvPicPr>
          <p:cNvPr id="9" name="Picture 8" descr="A close up of a number&#10;&#10;Description automatically generated">
            <a:extLst>
              <a:ext uri="{FF2B5EF4-FFF2-40B4-BE49-F238E27FC236}">
                <a16:creationId xmlns:a16="http://schemas.microsoft.com/office/drawing/2014/main" id="{04F0A389-7C25-EA9C-DB0C-B16AB4ACE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764" y="5795757"/>
            <a:ext cx="4737100" cy="86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D7B5D-FE79-9562-9625-B0111DF68264}"/>
              </a:ext>
            </a:extLst>
          </p:cNvPr>
          <p:cNvSpPr txBox="1"/>
          <p:nvPr/>
        </p:nvSpPr>
        <p:spPr>
          <a:xfrm>
            <a:off x="8238931" y="6042891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is not the exact result. </a:t>
            </a:r>
          </a:p>
        </p:txBody>
      </p:sp>
    </p:spTree>
    <p:extLst>
      <p:ext uri="{BB962C8B-B14F-4D97-AF65-F5344CB8AC3E}">
        <p14:creationId xmlns:p14="http://schemas.microsoft.com/office/powerpoint/2010/main" val="18129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58976F2-1291-4F61-8B37-D70E39D85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699" y="0"/>
                <a:ext cx="10874051" cy="12939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/>
                  <a:t>First-Order Theory (1</a:t>
                </a:r>
                <a:r>
                  <a:rPr lang="en-US" b="1" baseline="30000" dirty="0"/>
                  <a:t>st</a:t>
                </a:r>
                <a:r>
                  <a:rPr lang="en-US" b="1" dirty="0"/>
                  <a:t> order correction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58976F2-1291-4F61-8B37-D70E39D85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0"/>
                <a:ext cx="10874051" cy="1293923"/>
              </a:xfrm>
              <a:prstGeom prst="rect">
                <a:avLst/>
              </a:prstGeom>
              <a:blipFill>
                <a:blip r:embed="rId2"/>
                <a:stretch>
                  <a:fillRect l="-2334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AEDA3F4-0659-5705-DA78-56547695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141937"/>
            <a:ext cx="24765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44112-2E1A-C067-5E83-A60BAD80E9CD}"/>
              </a:ext>
            </a:extLst>
          </p:cNvPr>
          <p:cNvSpPr txBox="1"/>
          <p:nvPr/>
        </p:nvSpPr>
        <p:spPr>
          <a:xfrm>
            <a:off x="2935432" y="1244221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is the first-order correction to the </a:t>
            </a:r>
            <a:r>
              <a:rPr lang="en-US" sz="1800" i="1" dirty="0">
                <a:effectLst/>
                <a:latin typeface="ACaslonPro"/>
              </a:rPr>
              <a:t>energy</a:t>
            </a:r>
            <a:r>
              <a:rPr lang="en-US" sz="1800" dirty="0">
                <a:effectLst/>
                <a:latin typeface="ACaslonPro"/>
              </a:rPr>
              <a:t>; to find the first-order correction to the </a:t>
            </a:r>
            <a:r>
              <a:rPr lang="en-US" sz="1800" i="1" dirty="0">
                <a:effectLst/>
                <a:latin typeface="ACaslonPro"/>
              </a:rPr>
              <a:t>wave function </a:t>
            </a:r>
            <a:r>
              <a:rPr lang="en-US" sz="1800" dirty="0">
                <a:effectLst/>
                <a:latin typeface="ACaslonPro"/>
              </a:rPr>
              <a:t>we rewrite </a:t>
            </a:r>
            <a:endParaRPr lang="en-US" dirty="0"/>
          </a:p>
        </p:txBody>
      </p:sp>
      <p:pic>
        <p:nvPicPr>
          <p:cNvPr id="8" name="Picture 7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4365F4BA-68E0-DAEE-587A-6B083D02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143650"/>
            <a:ext cx="4203700" cy="647700"/>
          </a:xfrm>
          <a:prstGeom prst="rect">
            <a:avLst/>
          </a:prstGeom>
        </p:spPr>
      </p:pic>
      <p:pic>
        <p:nvPicPr>
          <p:cNvPr id="10" name="Picture 9" descr="A black and white image of a circle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09BAD33E-1ED1-C84C-2735-DA20764B6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004" y="2054750"/>
            <a:ext cx="4635500" cy="8255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453247C9-ABAE-1134-9D78-B7E385992FE3}"/>
              </a:ext>
            </a:extLst>
          </p:cNvPr>
          <p:cNvSpPr/>
          <p:nvPr/>
        </p:nvSpPr>
        <p:spPr>
          <a:xfrm>
            <a:off x="4675332" y="2238900"/>
            <a:ext cx="37465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776399-E67A-68CB-223B-7D5CF76E7966}"/>
                  </a:ext>
                </a:extLst>
              </p:cNvPr>
              <p:cNvSpPr txBox="1"/>
              <p:nvPr/>
            </p:nvSpPr>
            <p:spPr>
              <a:xfrm>
                <a:off x="266699" y="2917108"/>
                <a:ext cx="116516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right side is a known function, so this amounts to an inhomogeneous differential equation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CaslonPro"/>
                  </a:rPr>
                  <a:t> .</a:t>
                </a:r>
              </a:p>
              <a:p>
                <a:r>
                  <a:rPr lang="en-US" dirty="0"/>
                  <a:t>Now, the unperturbed wave functions constitute a complete set,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(like any other function) can be expressed as a linear combination of them: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776399-E67A-68CB-223B-7D5CF76E7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2917108"/>
                <a:ext cx="11651673" cy="923330"/>
              </a:xfrm>
              <a:prstGeom prst="rect">
                <a:avLst/>
              </a:prstGeom>
              <a:blipFill>
                <a:blip r:embed="rId6"/>
                <a:stretch>
                  <a:fillRect l="-54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mathematical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FC1476DD-63E5-C0A5-4BFD-4C39FA0C2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400" y="3641077"/>
            <a:ext cx="2247900" cy="88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2FE7F5-E3D4-79DE-EBAF-681CE4E25D65}"/>
                  </a:ext>
                </a:extLst>
              </p:cNvPr>
              <p:cNvSpPr txBox="1"/>
              <p:nvPr/>
            </p:nvSpPr>
            <p:spPr>
              <a:xfrm>
                <a:off x="266699" y="4601265"/>
                <a:ext cx="11941026" cy="1267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requirement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because the eigenfunctions in the set must be linearly independent. In addition, one observes that</a:t>
                </a:r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is a solution and so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for any constant </a:t>
                </a:r>
                <a:r>
                  <a:rPr lang="el-GR" dirty="0"/>
                  <a:t>α, </a:t>
                </a:r>
                <a:r>
                  <a:rPr lang="en-US" dirty="0"/>
                  <a:t>and we can use this freedom to subtract off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term.</a:t>
                </a:r>
              </a:p>
              <a:p>
                <a:endParaRPr lang="en-US" dirty="0"/>
              </a:p>
              <a:p>
                <a:r>
                  <a:rPr lang="en-US" sz="1800" dirty="0">
                    <a:effectLst/>
                    <a:latin typeface="ACaslonPro"/>
                  </a:rPr>
                  <a:t>If we could determine the coefficients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we would be done. Substituting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/>
                  <a:t> into the equation above we get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2FE7F5-E3D4-79DE-EBAF-681CE4E2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4601265"/>
                <a:ext cx="11941026" cy="1267142"/>
              </a:xfrm>
              <a:prstGeom prst="rect">
                <a:avLst/>
              </a:prstGeom>
              <a:blipFill>
                <a:blip r:embed="rId8"/>
                <a:stretch>
                  <a:fillRect l="-531" t="-1980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FD761C61-AB3F-183C-6B12-85853BB68C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4591" y="5973041"/>
            <a:ext cx="4779818" cy="7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97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4B9369-2554-43F6-3130-223DE7FF5664}"/>
              </a:ext>
            </a:extLst>
          </p:cNvPr>
          <p:cNvSpPr txBox="1">
            <a:spLocks/>
          </p:cNvSpPr>
          <p:nvPr/>
        </p:nvSpPr>
        <p:spPr>
          <a:xfrm>
            <a:off x="2667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First-Order Theory</a:t>
            </a:r>
          </a:p>
        </p:txBody>
      </p:sp>
      <p:pic>
        <p:nvPicPr>
          <p:cNvPr id="4" name="Picture 3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06D53AA8-3ABE-7D5E-0E2B-528A29BF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93223"/>
            <a:ext cx="4779818" cy="752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8FC9E6-7891-9C47-7D07-6652A2398FF9}"/>
                  </a:ext>
                </a:extLst>
              </p:cNvPr>
              <p:cNvSpPr txBox="1"/>
              <p:nvPr/>
            </p:nvSpPr>
            <p:spPr>
              <a:xfrm>
                <a:off x="5309755" y="1253857"/>
                <a:ext cx="4374274" cy="382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Taking the inner product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dirty="0"/>
                  <a:t>  we obtain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8FC9E6-7891-9C47-7D07-6652A2398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755" y="1253857"/>
                <a:ext cx="4374274" cy="382028"/>
              </a:xfrm>
              <a:prstGeom prst="rect">
                <a:avLst/>
              </a:prstGeom>
              <a:blipFill>
                <a:blip r:embed="rId3"/>
                <a:stretch>
                  <a:fillRect l="-1159" t="-3226" r="-29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EEE6E01-AA2C-4564-19C5-632CBD1E6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159" y="2079995"/>
            <a:ext cx="7420841" cy="892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C36D89-0FD6-5AD2-E882-5585AB9B1DC0}"/>
                  </a:ext>
                </a:extLst>
              </p:cNvPr>
              <p:cNvSpPr txBox="1"/>
              <p:nvPr/>
            </p:nvSpPr>
            <p:spPr>
              <a:xfrm>
                <a:off x="415637" y="3417019"/>
                <a:ext cx="4310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the left side is zero, and we recover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C36D89-0FD6-5AD2-E882-5585AB9B1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3417019"/>
                <a:ext cx="4310860" cy="369332"/>
              </a:xfrm>
              <a:prstGeom prst="rect">
                <a:avLst/>
              </a:prstGeom>
              <a:blipFill>
                <a:blip r:embed="rId5"/>
                <a:stretch>
                  <a:fillRect t="-10000" r="-29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white background with black symbols&#10;&#10;Description automatically generated">
            <a:extLst>
              <a:ext uri="{FF2B5EF4-FFF2-40B4-BE49-F238E27FC236}">
                <a16:creationId xmlns:a16="http://schemas.microsoft.com/office/drawing/2014/main" id="{48DFF748-A3E9-0744-69CA-A86A95B5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9755" y="3201635"/>
            <a:ext cx="2451100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34D7EB-B531-26EE-753C-BDF913CB13EC}"/>
                  </a:ext>
                </a:extLst>
              </p:cNvPr>
              <p:cNvSpPr txBox="1"/>
              <p:nvPr/>
            </p:nvSpPr>
            <p:spPr>
              <a:xfrm>
                <a:off x="415637" y="4487052"/>
                <a:ext cx="1988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we obtain 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34D7EB-B531-26EE-753C-BDF913CB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7" y="4487052"/>
                <a:ext cx="1988108" cy="369332"/>
              </a:xfrm>
              <a:prstGeom prst="rect">
                <a:avLst/>
              </a:prstGeom>
              <a:blipFill>
                <a:blip r:embed="rId7"/>
                <a:stretch>
                  <a:fillRect t="-6667" r="-126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math equation with a number and equal sign&#10;&#10;Description automatically generated with medium confidence">
            <a:extLst>
              <a:ext uri="{FF2B5EF4-FFF2-40B4-BE49-F238E27FC236}">
                <a16:creationId xmlns:a16="http://schemas.microsoft.com/office/drawing/2014/main" id="{115961CD-7F20-0543-A5C1-A33BB557D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745" y="4364104"/>
            <a:ext cx="3525405" cy="66234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69DB982-56D7-01D1-1A0B-2502E293E8FE}"/>
              </a:ext>
            </a:extLst>
          </p:cNvPr>
          <p:cNvSpPr/>
          <p:nvPr/>
        </p:nvSpPr>
        <p:spPr>
          <a:xfrm>
            <a:off x="4726497" y="3397827"/>
            <a:ext cx="37465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A0DFB2C-DB16-67C9-D7C4-D1BE28598A12}"/>
              </a:ext>
            </a:extLst>
          </p:cNvPr>
          <p:cNvSpPr/>
          <p:nvPr/>
        </p:nvSpPr>
        <p:spPr>
          <a:xfrm>
            <a:off x="2383742" y="4466679"/>
            <a:ext cx="37465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2978A36-1F4B-1A07-C0F6-F1EA156AF5AC}"/>
              </a:ext>
            </a:extLst>
          </p:cNvPr>
          <p:cNvSpPr/>
          <p:nvPr/>
        </p:nvSpPr>
        <p:spPr>
          <a:xfrm>
            <a:off x="6530503" y="4399184"/>
            <a:ext cx="37465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89A7718F-1552-16E6-5192-A3AF6F25A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5769" y="4154312"/>
            <a:ext cx="2204000" cy="918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B7D320-B29E-D992-DA14-4EC29E47D0EB}"/>
              </a:ext>
            </a:extLst>
          </p:cNvPr>
          <p:cNvSpPr txBox="1"/>
          <p:nvPr/>
        </p:nvSpPr>
        <p:spPr>
          <a:xfrm>
            <a:off x="415637" y="5717290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implies that </a:t>
            </a:r>
          </a:p>
        </p:txBody>
      </p:sp>
      <p:pic>
        <p:nvPicPr>
          <p:cNvPr id="21" name="Picture 20" descr="A close-up of a mathematical formula&#10;&#10;Description automatically generated">
            <a:extLst>
              <a:ext uri="{FF2B5EF4-FFF2-40B4-BE49-F238E27FC236}">
                <a16:creationId xmlns:a16="http://schemas.microsoft.com/office/drawing/2014/main" id="{B454620F-4A25-1053-7359-0D29499C95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9969" y="5318878"/>
            <a:ext cx="3225800" cy="1193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8E8E3B-B667-FE1D-8936-92CEF408AAB9}"/>
                  </a:ext>
                </a:extLst>
              </p:cNvPr>
              <p:cNvSpPr txBox="1"/>
              <p:nvPr/>
            </p:nvSpPr>
            <p:spPr>
              <a:xfrm>
                <a:off x="7400477" y="5183138"/>
                <a:ext cx="47915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  <a:latin typeface="ACaslonPro"/>
                  </a:rPr>
                  <a:t>T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he denominator is safe (since there is no </a:t>
                </a:r>
              </a:p>
              <a:p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coefficient 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) as long as the </a:t>
                </a:r>
              </a:p>
              <a:p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unperturbed </a:t>
                </a:r>
                <a:r>
                  <a:rPr lang="en-US" i="1" dirty="0">
                    <a:highlight>
                      <a:srgbClr val="FFFF00"/>
                    </a:highlight>
                  </a:rPr>
                  <a:t>spectrum is nondegenerate</a:t>
                </a:r>
                <a:r>
                  <a:rPr lang="en-US" dirty="0">
                    <a:highlight>
                      <a:srgbClr val="FFFF00"/>
                    </a:highlight>
                  </a:rPr>
                  <a:t>.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But if two different unperturbed states shared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the same energy, we would be  in serious trouble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8E8E3B-B667-FE1D-8936-92CEF408A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77" y="5183138"/>
                <a:ext cx="4791523" cy="1477328"/>
              </a:xfrm>
              <a:prstGeom prst="rect">
                <a:avLst/>
              </a:prstGeom>
              <a:blipFill>
                <a:blip r:embed="rId11"/>
                <a:stretch>
                  <a:fillRect l="-1055" t="-1709" r="-1055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38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BB8F-8F75-B813-BE29-15E1D74A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6543-42F3-37FF-EA19-6BDB62A8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Heisenberg Picture</a:t>
            </a:r>
          </a:p>
          <a:p>
            <a:r>
              <a:rPr lang="en-US" dirty="0"/>
              <a:t>Schrödinger Picture</a:t>
            </a:r>
          </a:p>
          <a:p>
            <a:r>
              <a:rPr lang="en-US" dirty="0"/>
              <a:t>Invariance under time translations</a:t>
            </a:r>
          </a:p>
        </p:txBody>
      </p:sp>
    </p:spTree>
    <p:extLst>
      <p:ext uri="{BB962C8B-B14F-4D97-AF65-F5344CB8AC3E}">
        <p14:creationId xmlns:p14="http://schemas.microsoft.com/office/powerpoint/2010/main" val="1650651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115C2B-2AFD-05BB-3986-06C4F1567B4F}"/>
              </a:ext>
            </a:extLst>
          </p:cNvPr>
          <p:cNvSpPr txBox="1">
            <a:spLocks/>
          </p:cNvSpPr>
          <p:nvPr/>
        </p:nvSpPr>
        <p:spPr>
          <a:xfrm>
            <a:off x="2667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Second-Order Energies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89C772-8B39-31C9-0CDF-F887CD6F5F6D}"/>
                  </a:ext>
                </a:extLst>
              </p:cNvPr>
              <p:cNvSpPr txBox="1"/>
              <p:nvPr/>
            </p:nvSpPr>
            <p:spPr>
              <a:xfrm>
                <a:off x="266699" y="1110781"/>
                <a:ext cx="10217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Proceeding as before, we take the inner product of the </a:t>
                </a:r>
                <a:r>
                  <a:rPr lang="en-US" sz="1800" i="1" dirty="0">
                    <a:effectLst/>
                    <a:latin typeface="ACaslonPro"/>
                  </a:rPr>
                  <a:t>second</a:t>
                </a:r>
                <a:r>
                  <a:rPr lang="en-US" sz="1800" dirty="0">
                    <a:effectLst/>
                    <a:latin typeface="ACaslonPro"/>
                  </a:rPr>
                  <a:t>-order equation </a:t>
                </a:r>
                <a:r>
                  <a:rPr lang="en-US" dirty="0"/>
                  <a:t>with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89C772-8B39-31C9-0CDF-F887CD6F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1110781"/>
                <a:ext cx="10217727" cy="369332"/>
              </a:xfrm>
              <a:prstGeom prst="rect">
                <a:avLst/>
              </a:prstGeom>
              <a:blipFill>
                <a:blip r:embed="rId2"/>
                <a:stretch>
                  <a:fillRect l="-62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38FCEE-D9A1-839E-9B3B-0999C686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002" y="2431915"/>
            <a:ext cx="7772400" cy="678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2E24A-ADA1-3B4F-B1DD-FEA1D1376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292" y="1596236"/>
            <a:ext cx="5295900" cy="58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24125-AE60-1857-C171-6DE7B127366C}"/>
              </a:ext>
            </a:extLst>
          </p:cNvPr>
          <p:cNvSpPr txBox="1"/>
          <p:nvPr/>
        </p:nvSpPr>
        <p:spPr>
          <a:xfrm>
            <a:off x="266699" y="207668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obtain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EAEFA57-D277-2E34-C56C-A84C4E1E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100" y="3361673"/>
            <a:ext cx="53848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130FC9-FC17-F45A-903C-EC954A64F800}"/>
                  </a:ext>
                </a:extLst>
              </p:cNvPr>
              <p:cNvSpPr txBox="1"/>
              <p:nvPr/>
            </p:nvSpPr>
            <p:spPr>
              <a:xfrm>
                <a:off x="266699" y="3174460"/>
                <a:ext cx="6099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is Hermitian and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130FC9-FC17-F45A-903C-EC954A64F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" y="3174460"/>
                <a:ext cx="6099462" cy="369332"/>
              </a:xfrm>
              <a:prstGeom prst="rect">
                <a:avLst/>
              </a:prstGeom>
              <a:blipFill>
                <a:blip r:embed="rId6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698557A-0372-0862-582C-CC6734B6504D}"/>
              </a:ext>
            </a:extLst>
          </p:cNvPr>
          <p:cNvSpPr txBox="1"/>
          <p:nvPr/>
        </p:nvSpPr>
        <p:spPr>
          <a:xfrm>
            <a:off x="266699" y="4272237"/>
            <a:ext cx="1142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So, the first term on the left cancels the first term on the right. Meanwhile,                               and we are left with            </a:t>
            </a:r>
            <a:endParaRPr lang="en-US" dirty="0"/>
          </a:p>
        </p:txBody>
      </p:sp>
      <p:pic>
        <p:nvPicPr>
          <p:cNvPr id="18" name="Picture 17" descr="A black symbol on a white background&#10;&#10;Description automatically generated">
            <a:extLst>
              <a:ext uri="{FF2B5EF4-FFF2-40B4-BE49-F238E27FC236}">
                <a16:creationId xmlns:a16="http://schemas.microsoft.com/office/drawing/2014/main" id="{6E6D42DB-1178-0CEF-0030-A0A90E80B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673" y="4298186"/>
            <a:ext cx="1409132" cy="352283"/>
          </a:xfrm>
          <a:prstGeom prst="rect">
            <a:avLst/>
          </a:prstGeom>
        </p:spPr>
      </p:pic>
      <p:pic>
        <p:nvPicPr>
          <p:cNvPr id="22" name="Picture 21" descr="A black text with symbols&#10;&#10;Description automatically generated with medium confidence">
            <a:extLst>
              <a:ext uri="{FF2B5EF4-FFF2-40B4-BE49-F238E27FC236}">
                <a16:creationId xmlns:a16="http://schemas.microsoft.com/office/drawing/2014/main" id="{3DA00D2A-6373-30C8-61AF-9584BEC3B9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650" y="4839418"/>
            <a:ext cx="4203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9E8BF4-1CFE-1ECE-7BA1-AB73D48171DB}"/>
              </a:ext>
            </a:extLst>
          </p:cNvPr>
          <p:cNvSpPr txBox="1">
            <a:spLocks/>
          </p:cNvSpPr>
          <p:nvPr/>
        </p:nvSpPr>
        <p:spPr>
          <a:xfrm>
            <a:off x="2667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Second-Order Energies</a:t>
            </a:r>
          </a:p>
        </p:txBody>
      </p:sp>
      <p:pic>
        <p:nvPicPr>
          <p:cNvPr id="4" name="Picture 3" descr="A group of mathematical symbols&#10;&#10;Description automatically generated">
            <a:extLst>
              <a:ext uri="{FF2B5EF4-FFF2-40B4-BE49-F238E27FC236}">
                <a16:creationId xmlns:a16="http://schemas.microsoft.com/office/drawing/2014/main" id="{BE7AD04F-DB38-C7A5-51FE-185523FD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42" y="1213803"/>
            <a:ext cx="3962099" cy="787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3F8F6-37A7-545A-69C4-E0BE816A3AF3}"/>
              </a:ext>
            </a:extLst>
          </p:cNvPr>
          <p:cNvSpPr txBox="1"/>
          <p:nvPr/>
        </p:nvSpPr>
        <p:spPr>
          <a:xfrm>
            <a:off x="266700" y="1325563"/>
            <a:ext cx="31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also know from before that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BA8440-5BEB-531C-5D1F-E32784DE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91" y="2644406"/>
            <a:ext cx="7772400" cy="83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2D1CA-4A02-5436-3FD8-FB187FCFEEC1}"/>
              </a:ext>
            </a:extLst>
          </p:cNvPr>
          <p:cNvSpPr txBox="1"/>
          <p:nvPr/>
        </p:nvSpPr>
        <p:spPr>
          <a:xfrm>
            <a:off x="266700" y="2120215"/>
            <a:ext cx="21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this implies that</a:t>
            </a:r>
          </a:p>
        </p:txBody>
      </p:sp>
      <p:pic>
        <p:nvPicPr>
          <p:cNvPr id="10" name="Picture 9" descr="A close-up of symbols&#10;&#10;Description automatically generated">
            <a:extLst>
              <a:ext uri="{FF2B5EF4-FFF2-40B4-BE49-F238E27FC236}">
                <a16:creationId xmlns:a16="http://schemas.microsoft.com/office/drawing/2014/main" id="{89AC11E5-1BCC-6900-3ADA-1B07CAA3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91" y="4141150"/>
            <a:ext cx="3378200" cy="13208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43093C3-34E4-0664-373B-250F58135462}"/>
              </a:ext>
            </a:extLst>
          </p:cNvPr>
          <p:cNvSpPr/>
          <p:nvPr/>
        </p:nvSpPr>
        <p:spPr>
          <a:xfrm rot="5400000">
            <a:off x="4932866" y="3623470"/>
            <a:ext cx="374650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41057-911A-E628-0E17-F12CDD5D2FD8}"/>
              </a:ext>
            </a:extLst>
          </p:cNvPr>
          <p:cNvSpPr txBox="1"/>
          <p:nvPr/>
        </p:nvSpPr>
        <p:spPr>
          <a:xfrm>
            <a:off x="266700" y="5644197"/>
            <a:ext cx="11579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This is the fundamental result of second-order perturbation theory</a:t>
            </a:r>
            <a:r>
              <a:rPr lang="en-US" dirty="0">
                <a:latin typeface="ACaslonPro"/>
              </a:rPr>
              <a:t>. One can continue with this method and generate higher-order corrections to the wave functions and energy. But after the third order things get involved and one needs more powerful methods (e.g., Dalgarno-Lewis method, or  the </a:t>
            </a:r>
            <a:r>
              <a:rPr lang="en-US" sz="1800" dirty="0">
                <a:effectLst/>
                <a:latin typeface="ACaslonPro"/>
              </a:rPr>
              <a:t>“logarithmic” perturbation theory</a:t>
            </a:r>
            <a:r>
              <a:rPr lang="en-US" dirty="0">
                <a:latin typeface="ACaslonPr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2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67EB-D9D4-74B5-3435-CF7E07BD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0"/>
            <a:ext cx="10515600" cy="1325563"/>
          </a:xfrm>
        </p:spPr>
        <p:txBody>
          <a:bodyPr/>
          <a:lstStyle/>
          <a:p>
            <a:r>
              <a:rPr lang="en-US" b="1" dirty="0"/>
              <a:t>Degenerate Perturbation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2E7D9C-4352-DA09-96A2-2B349C5FD612}"/>
                  </a:ext>
                </a:extLst>
              </p:cNvPr>
              <p:cNvSpPr txBox="1"/>
              <p:nvPr/>
            </p:nvSpPr>
            <p:spPr>
              <a:xfrm>
                <a:off x="329911" y="1079608"/>
                <a:ext cx="11432597" cy="659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If the unperturbed states are degenerate—that is, if two (or more) distinct states 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CaslonPro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1800" dirty="0">
                    <a:effectLst/>
                    <a:latin typeface="ACaslonPro"/>
                  </a:rPr>
                  <a:t>, that share the same energy, </a:t>
                </a:r>
                <a:r>
                  <a:rPr lang="en-US" dirty="0"/>
                  <a:t>then ordinary perturbation theory fails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2E7D9C-4352-DA09-96A2-2B349C5FD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11" y="1079608"/>
                <a:ext cx="11432597" cy="659027"/>
              </a:xfrm>
              <a:prstGeom prst="rect">
                <a:avLst/>
              </a:prstGeom>
              <a:blipFill>
                <a:blip r:embed="rId2"/>
                <a:stretch>
                  <a:fillRect l="-333" t="-188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F4EA56-2B9A-3E8F-3379-005EFB15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55" y="2075657"/>
            <a:ext cx="1997048" cy="659026"/>
          </a:xfrm>
          <a:prstGeom prst="rect">
            <a:avLst/>
          </a:prstGeom>
        </p:spPr>
      </p:pic>
      <p:pic>
        <p:nvPicPr>
          <p:cNvPr id="8" name="Picture 7" descr="A close-up of a mathematical formula&#10;&#10;Description automatically generated">
            <a:extLst>
              <a:ext uri="{FF2B5EF4-FFF2-40B4-BE49-F238E27FC236}">
                <a16:creationId xmlns:a16="http://schemas.microsoft.com/office/drawing/2014/main" id="{269DCCFD-5FE7-37F7-771D-2A32A35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705" y="1841757"/>
            <a:ext cx="2848944" cy="11268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B72FB-33F2-8820-EE7F-3E24FCEFC4F7}"/>
              </a:ext>
            </a:extLst>
          </p:cNvPr>
          <p:cNvGrpSpPr/>
          <p:nvPr/>
        </p:nvGrpSpPr>
        <p:grpSpPr>
          <a:xfrm>
            <a:off x="4509655" y="2266670"/>
            <a:ext cx="744642" cy="276999"/>
            <a:chOff x="4509655" y="2266670"/>
            <a:chExt cx="744642" cy="27699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09D079-2ADB-8081-F3A0-E099E6BA7081}"/>
                </a:ext>
              </a:extLst>
            </p:cNvPr>
            <p:cNvCxnSpPr>
              <a:cxnSpLocks/>
            </p:cNvCxnSpPr>
            <p:nvPr/>
          </p:nvCxnSpPr>
          <p:spPr>
            <a:xfrm>
              <a:off x="4509655" y="2405170"/>
              <a:ext cx="3636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A650060-17A4-8B7C-C146-FB19F1AD4807}"/>
                    </a:ext>
                  </a:extLst>
                </p:cNvPr>
                <p:cNvSpPr txBox="1"/>
                <p:nvPr/>
              </p:nvSpPr>
              <p:spPr>
                <a:xfrm>
                  <a:off x="5005832" y="2266670"/>
                  <a:ext cx="2484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A650060-17A4-8B7C-C146-FB19F1AD4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832" y="2266670"/>
                  <a:ext cx="24846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FA3397-6F2B-E3E2-885E-FD917DA9ED82}"/>
              </a:ext>
            </a:extLst>
          </p:cNvPr>
          <p:cNvGrpSpPr/>
          <p:nvPr/>
        </p:nvGrpSpPr>
        <p:grpSpPr>
          <a:xfrm>
            <a:off x="10034194" y="2266670"/>
            <a:ext cx="744642" cy="276999"/>
            <a:chOff x="4509655" y="2266670"/>
            <a:chExt cx="744642" cy="27699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4BCB5E8-8DD4-A60E-46EB-989A78D22F2F}"/>
                </a:ext>
              </a:extLst>
            </p:cNvPr>
            <p:cNvCxnSpPr>
              <a:cxnSpLocks/>
            </p:cNvCxnSpPr>
            <p:nvPr/>
          </p:nvCxnSpPr>
          <p:spPr>
            <a:xfrm>
              <a:off x="4509655" y="2405170"/>
              <a:ext cx="3636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E4BC70-2B63-300C-BF04-909488345409}"/>
                    </a:ext>
                  </a:extLst>
                </p:cNvPr>
                <p:cNvSpPr txBox="1"/>
                <p:nvPr/>
              </p:nvSpPr>
              <p:spPr>
                <a:xfrm>
                  <a:off x="5005832" y="2266670"/>
                  <a:ext cx="2484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E4BC70-2B63-300C-BF04-909488345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832" y="2266670"/>
                  <a:ext cx="24846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524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6A25947-B57E-C7D4-D5CD-847FE42159D6}"/>
              </a:ext>
            </a:extLst>
          </p:cNvPr>
          <p:cNvSpPr txBox="1"/>
          <p:nvPr/>
        </p:nvSpPr>
        <p:spPr>
          <a:xfrm>
            <a:off x="329911" y="2986138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unless the numerator itself goes to zero.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5EEAF2-DE4B-8F9C-2D2A-F55CC0DF7927}"/>
              </a:ext>
            </a:extLst>
          </p:cNvPr>
          <p:cNvSpPr txBox="1"/>
          <p:nvPr/>
        </p:nvSpPr>
        <p:spPr>
          <a:xfrm>
            <a:off x="245918" y="4141308"/>
            <a:ext cx="114325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As we have anticipated, this is a typical case in which degeneracy induces infinities in the theory, and therefore, the theory must be amended to deal with degeneracy.   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latin typeface="ACaslonPro"/>
              </a:rPr>
              <a:t>In the degenerate case, there is no reason to trust even the </a:t>
            </a:r>
            <a:r>
              <a:rPr lang="en-US" sz="1800" i="1" dirty="0">
                <a:effectLst/>
                <a:latin typeface="ACaslonPro"/>
              </a:rPr>
              <a:t>first</a:t>
            </a:r>
            <a:r>
              <a:rPr lang="en-US" sz="1800" dirty="0">
                <a:effectLst/>
                <a:latin typeface="ACaslonPro"/>
              </a:rPr>
              <a:t>-order correction to the energy, and we must look for some other way to handle the problem. </a:t>
            </a:r>
          </a:p>
          <a:p>
            <a:endParaRPr lang="en-US" dirty="0">
              <a:latin typeface="ACaslonPro"/>
            </a:endParaRPr>
          </a:p>
          <a:p>
            <a:r>
              <a:rPr lang="en-US" sz="1800">
                <a:effectLst/>
                <a:latin typeface="ACaslonPro"/>
              </a:rPr>
              <a:t>Note that this </a:t>
            </a:r>
            <a:r>
              <a:rPr lang="en-US" sz="1800" dirty="0">
                <a:effectLst/>
                <a:latin typeface="ACaslonPro"/>
              </a:rPr>
              <a:t>is </a:t>
            </a:r>
            <a:r>
              <a:rPr lang="en-US" sz="1800" i="1" dirty="0">
                <a:effectLst/>
                <a:latin typeface="ACaslonPro"/>
              </a:rPr>
              <a:t>not </a:t>
            </a:r>
            <a:r>
              <a:rPr lang="en-US" sz="1800" dirty="0">
                <a:effectLst/>
                <a:latin typeface="ACaslonPro"/>
              </a:rPr>
              <a:t>a minor problem; almost all applications of perturbation theory involve degeneracy.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59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3B1577-B59C-38F8-48BD-B30A22029C47}"/>
              </a:ext>
            </a:extLst>
          </p:cNvPr>
          <p:cNvSpPr txBox="1">
            <a:spLocks/>
          </p:cNvSpPr>
          <p:nvPr/>
        </p:nvSpPr>
        <p:spPr>
          <a:xfrm>
            <a:off x="2971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Recap: Translations in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BE9DA-E5A3-7619-076A-5868EC246995}"/>
              </a:ext>
            </a:extLst>
          </p:cNvPr>
          <p:cNvSpPr txBox="1"/>
          <p:nvPr/>
        </p:nvSpPr>
        <p:spPr>
          <a:xfrm>
            <a:off x="297180" y="1002397"/>
            <a:ext cx="9340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Therefore, in the case of a time-independent Hamiltonian, the time-evolution operator is </a:t>
            </a:r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E7FCAA6-0B57-5C52-D529-DDF3D44C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30" y="1459463"/>
            <a:ext cx="30607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086725-32AD-6788-2F28-837B2B12900B}"/>
                  </a:ext>
                </a:extLst>
              </p:cNvPr>
              <p:cNvSpPr txBox="1"/>
              <p:nvPr/>
            </p:nvSpPr>
            <p:spPr>
              <a:xfrm>
                <a:off x="297180" y="2327961"/>
                <a:ext cx="10824910" cy="1207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We say that the Hamiltonian is the </a:t>
                </a:r>
                <a:r>
                  <a:rPr lang="en-US" sz="1800" b="1" dirty="0">
                    <a:effectLst/>
                    <a:latin typeface="ACaslonPro"/>
                  </a:rPr>
                  <a:t>generator of translations in time</a:t>
                </a:r>
                <a:r>
                  <a:rPr lang="en-US" sz="1800" dirty="0">
                    <a:effectLst/>
                    <a:latin typeface="ACaslonPro"/>
                  </a:rPr>
                  <a:t>. Note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unitary. </a:t>
                </a:r>
              </a:p>
              <a:p>
                <a:r>
                  <a:rPr lang="en-US" dirty="0"/>
                  <a:t>The time-evolution operator offers a compact way to state the procedure for solving the time-dependent </a:t>
                </a:r>
                <a:r>
                  <a:rPr lang="en-US" dirty="0" err="1"/>
                  <a:t>Schrödinger</a:t>
                </a:r>
                <a:r>
                  <a:rPr lang="en-US" dirty="0"/>
                  <a:t> equation. To see the correspondence, write out the wave function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as a superposition of stationary states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086725-32AD-6788-2F28-837B2B12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" y="2327961"/>
                <a:ext cx="10824910" cy="1207767"/>
              </a:xfrm>
              <a:prstGeom prst="rect">
                <a:avLst/>
              </a:prstGeom>
              <a:blipFill>
                <a:blip r:embed="rId3"/>
                <a:stretch>
                  <a:fillRect l="-469" t="-1042" r="-234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07788B6F-37C8-0FB1-357D-5D0B1DD7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2" y="3581807"/>
            <a:ext cx="1739900" cy="520700"/>
          </a:xfrm>
          <a:prstGeom prst="rect">
            <a:avLst/>
          </a:prstGeom>
        </p:spPr>
      </p:pic>
      <p:pic>
        <p:nvPicPr>
          <p:cNvPr id="13" name="Picture 12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FDD0330A-253B-5F09-3203-8EDDCA37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769" y="3482844"/>
            <a:ext cx="2824195" cy="785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18CA33-C74C-383B-CD73-980D53249380}"/>
                  </a:ext>
                </a:extLst>
              </p:cNvPr>
              <p:cNvSpPr txBox="1"/>
              <p:nvPr/>
            </p:nvSpPr>
            <p:spPr>
              <a:xfrm>
                <a:off x="6186197" y="3696964"/>
                <a:ext cx="3072188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And then we evolve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18CA33-C74C-383B-CD73-980D53249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197" y="3696964"/>
                <a:ext cx="3072188" cy="376770"/>
              </a:xfrm>
              <a:prstGeom prst="rect">
                <a:avLst/>
              </a:prstGeom>
              <a:blipFill>
                <a:blip r:embed="rId6"/>
                <a:stretch>
                  <a:fillRect l="-2058" t="-3226" r="-41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C2244AEA-66ED-3E3E-EAA2-A06D6E86E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605" y="4462253"/>
            <a:ext cx="6488059" cy="160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A3AF67-5C1B-8ECE-0619-6F5BACF69C91}"/>
              </a:ext>
            </a:extLst>
          </p:cNvPr>
          <p:cNvSpPr txBox="1"/>
          <p:nvPr/>
        </p:nvSpPr>
        <p:spPr>
          <a:xfrm>
            <a:off x="297180" y="6066573"/>
            <a:ext cx="11208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Here we are expanding the initial wave function in terms of stationary states and then tacking on the “wiggle factors” </a:t>
            </a:r>
          </a:p>
          <a:p>
            <a:r>
              <a:rPr lang="en-US" sz="1800" dirty="0">
                <a:effectLst/>
                <a:latin typeface="ACaslonPro"/>
              </a:rPr>
              <a:t>to obtain the wave function at a later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2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08DA9E-25C0-185F-9914-CCB86B62FDD2}"/>
              </a:ext>
            </a:extLst>
          </p:cNvPr>
          <p:cNvSpPr txBox="1">
            <a:spLocks/>
          </p:cNvSpPr>
          <p:nvPr/>
        </p:nvSpPr>
        <p:spPr>
          <a:xfrm>
            <a:off x="2971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Recap: The Heisenberg Picture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F69A0-C6D5-B8C9-1B12-8B4A82034DF7}"/>
              </a:ext>
            </a:extLst>
          </p:cNvPr>
          <p:cNvSpPr txBox="1"/>
          <p:nvPr/>
        </p:nvSpPr>
        <p:spPr>
          <a:xfrm>
            <a:off x="297180" y="1076140"/>
            <a:ext cx="115976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CaslonPro"/>
              </a:rPr>
              <a:t>W</a:t>
            </a:r>
            <a:r>
              <a:rPr lang="en-US" sz="1800" dirty="0">
                <a:effectLst/>
                <a:latin typeface="ACaslonPro"/>
              </a:rPr>
              <a:t>e can examine the effect of applying time-translation to </a:t>
            </a:r>
            <a:r>
              <a:rPr lang="en-US" sz="1800" i="1" dirty="0">
                <a:effectLst/>
                <a:latin typeface="ACaslonPro"/>
              </a:rPr>
              <a:t>operators</a:t>
            </a:r>
            <a:r>
              <a:rPr lang="en-US" sz="1800" dirty="0">
                <a:effectLst/>
                <a:latin typeface="ACaslonPro"/>
              </a:rPr>
              <a:t>, as well as to wave functions. The transformed operators are called </a:t>
            </a:r>
            <a:r>
              <a:rPr lang="en-US" sz="1800" b="1" dirty="0">
                <a:effectLst/>
                <a:latin typeface="ACaslonPro"/>
              </a:rPr>
              <a:t>Heisenberg-picture </a:t>
            </a:r>
            <a:r>
              <a:rPr lang="en-US" sz="1800" dirty="0">
                <a:effectLst/>
                <a:latin typeface="ACaslonPro"/>
              </a:rPr>
              <a:t>operators, and we follow the convention of giving them a subscript </a:t>
            </a:r>
            <a:r>
              <a:rPr lang="en-US" sz="1800" i="1" dirty="0">
                <a:effectLst/>
                <a:latin typeface="ACaslonPro"/>
              </a:rPr>
              <a:t>H </a:t>
            </a:r>
            <a:r>
              <a:rPr lang="en-US" sz="1800" dirty="0">
                <a:effectLst/>
                <a:latin typeface="ACaslonPro"/>
              </a:rPr>
              <a:t>rather than a prime </a:t>
            </a:r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4B76B7B-D99E-9DEE-685F-796CF3FC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930" y="1846554"/>
            <a:ext cx="3594100" cy="85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3BE7A-F6EC-CD1A-5785-46E72443191A}"/>
                  </a:ext>
                </a:extLst>
              </p:cNvPr>
              <p:cNvSpPr txBox="1"/>
              <p:nvPr/>
            </p:nvSpPr>
            <p:spPr>
              <a:xfrm>
                <a:off x="297179" y="2890945"/>
                <a:ext cx="115976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EXAMPLE 1.</a:t>
                </a:r>
                <a:r>
                  <a:rPr lang="en-US" dirty="0"/>
                  <a:t> </a:t>
                </a:r>
                <a:r>
                  <a:rPr lang="en-US" sz="1800" dirty="0">
                    <a:effectLst/>
                    <a:latin typeface="ACaslonPro"/>
                  </a:rPr>
                  <a:t>A particle of mass </a:t>
                </a:r>
                <a:r>
                  <a:rPr lang="en-US" sz="1800" i="1" dirty="0">
                    <a:effectLst/>
                    <a:latin typeface="ACaslonPro"/>
                  </a:rPr>
                  <a:t>m </a:t>
                </a:r>
                <a:r>
                  <a:rPr lang="en-US" sz="1800" dirty="0">
                    <a:effectLst/>
                    <a:latin typeface="ACaslonPro"/>
                  </a:rPr>
                  <a:t>moves in one dimension in a potential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. We want to </a:t>
                </a:r>
                <a:r>
                  <a:rPr lang="en-US" dirty="0"/>
                  <a:t>find the position operator in the Heisenberg picture for an infinitesimal time translation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. </a:t>
                </a:r>
                <a:r>
                  <a:rPr lang="en-US" b="1" dirty="0"/>
                  <a:t>SOLUTION:</a:t>
                </a:r>
                <a:r>
                  <a:rPr lang="en-US" dirty="0"/>
                  <a:t>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3BE7A-F6EC-CD1A-5785-46E724431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79" y="2890945"/>
                <a:ext cx="11597639" cy="923330"/>
              </a:xfrm>
              <a:prstGeom prst="rect">
                <a:avLst/>
              </a:prstGeom>
              <a:blipFill>
                <a:blip r:embed="rId4"/>
                <a:stretch>
                  <a:fillRect l="-438" t="-2703" r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math equations with a plus and a positive symbol&#10;&#10;Description automatically generated">
            <a:extLst>
              <a:ext uri="{FF2B5EF4-FFF2-40B4-BE49-F238E27FC236}">
                <a16:creationId xmlns:a16="http://schemas.microsoft.com/office/drawing/2014/main" id="{6D5179B2-697C-3463-611A-A6DC3072E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25" y="3601366"/>
            <a:ext cx="2273300" cy="812800"/>
          </a:xfrm>
          <a:prstGeom prst="rect">
            <a:avLst/>
          </a:prstGeom>
        </p:spPr>
      </p:pic>
      <p:pic>
        <p:nvPicPr>
          <p:cNvPr id="12" name="Picture 11" descr="A number one and a few symbols&#10;&#10;Description automatically generated">
            <a:extLst>
              <a:ext uri="{FF2B5EF4-FFF2-40B4-BE49-F238E27FC236}">
                <a16:creationId xmlns:a16="http://schemas.microsoft.com/office/drawing/2014/main" id="{2A6819AC-5019-F015-0F82-08EE4FC43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7530" y="3614066"/>
            <a:ext cx="2374900" cy="800100"/>
          </a:xfrm>
          <a:prstGeom prst="rect">
            <a:avLst/>
          </a:prstGeom>
        </p:spPr>
      </p:pic>
      <p:pic>
        <p:nvPicPr>
          <p:cNvPr id="14" name="Picture 13" descr="A math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43D479D8-4AED-78EF-AE3D-536A900F0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79" y="4978760"/>
            <a:ext cx="4741091" cy="1535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BF4187-D0CE-6F0C-BE44-4BA9A244E7D2}"/>
              </a:ext>
            </a:extLst>
          </p:cNvPr>
          <p:cNvSpPr txBox="1"/>
          <p:nvPr/>
        </p:nvSpPr>
        <p:spPr>
          <a:xfrm>
            <a:off x="328579" y="452469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Therefore, we can write</a:t>
            </a:r>
          </a:p>
        </p:txBody>
      </p:sp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51514D5-BD36-CBF1-1B6E-8339C33626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790" y="5212064"/>
            <a:ext cx="3771900" cy="6985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3CDC82BC-C3AC-D66C-0699-BBD53D886B1C}"/>
              </a:ext>
            </a:extLst>
          </p:cNvPr>
          <p:cNvSpPr/>
          <p:nvPr/>
        </p:nvSpPr>
        <p:spPr>
          <a:xfrm>
            <a:off x="5349809" y="5333992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554823-9220-AD7B-8E46-06BC8466CDC0}"/>
              </a:ext>
            </a:extLst>
          </p:cNvPr>
          <p:cNvSpPr txBox="1"/>
          <p:nvPr/>
        </p:nvSpPr>
        <p:spPr>
          <a:xfrm>
            <a:off x="6521839" y="5984627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Wow! This looks exactly like classical mechanics 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E9F93DE-32B2-8FA2-168F-F95C5CC92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2030" y="6428022"/>
            <a:ext cx="2844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4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55B22F4-3951-F762-3DAF-BA6941EA7BC3}"/>
              </a:ext>
            </a:extLst>
          </p:cNvPr>
          <p:cNvSpPr txBox="1">
            <a:spLocks/>
          </p:cNvSpPr>
          <p:nvPr/>
        </p:nvSpPr>
        <p:spPr>
          <a:xfrm>
            <a:off x="2971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Heisenberg Picture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1084A-6123-EABA-A330-D52934CC0582}"/>
              </a:ext>
            </a:extLst>
          </p:cNvPr>
          <p:cNvSpPr txBox="1"/>
          <p:nvPr/>
        </p:nvSpPr>
        <p:spPr>
          <a:xfrm>
            <a:off x="297180" y="1140897"/>
            <a:ext cx="9667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 2.</a:t>
            </a:r>
            <a:r>
              <a:rPr lang="en-US" dirty="0"/>
              <a:t> </a:t>
            </a:r>
            <a:r>
              <a:rPr lang="en-US" sz="1800" dirty="0">
                <a:effectLst/>
                <a:latin typeface="ACaslonPro"/>
              </a:rPr>
              <a:t>A particle of mass </a:t>
            </a:r>
            <a:r>
              <a:rPr lang="en-US" sz="1800" i="1" dirty="0">
                <a:effectLst/>
                <a:latin typeface="ACaslonPro"/>
              </a:rPr>
              <a:t>m </a:t>
            </a:r>
            <a:r>
              <a:rPr lang="en-US" sz="1800" dirty="0">
                <a:effectLst/>
                <a:latin typeface="ACaslonPro"/>
              </a:rPr>
              <a:t>moves in one dimension in a harmonic-oscillator potential:</a:t>
            </a:r>
            <a:endParaRPr lang="en-US" dirty="0"/>
          </a:p>
        </p:txBody>
      </p:sp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28324931-1B7B-F497-DE83-D95CF963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72" y="1569133"/>
            <a:ext cx="2595465" cy="69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69F4F-49F6-C748-8932-914DC856D75A}"/>
              </a:ext>
            </a:extLst>
          </p:cNvPr>
          <p:cNvSpPr txBox="1"/>
          <p:nvPr/>
        </p:nvSpPr>
        <p:spPr>
          <a:xfrm>
            <a:off x="297180" y="2340931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Find the position operator in the Heisenberg picture at time </a:t>
            </a:r>
            <a:r>
              <a:rPr lang="en-US" sz="1800" i="1" dirty="0">
                <a:effectLst/>
                <a:latin typeface="ACaslonPro"/>
              </a:rPr>
              <a:t>t.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77666-8044-5419-5FFB-ABED85523F80}"/>
              </a:ext>
            </a:extLst>
          </p:cNvPr>
          <p:cNvSpPr txBox="1"/>
          <p:nvPr/>
        </p:nvSpPr>
        <p:spPr>
          <a:xfrm>
            <a:off x="308626" y="3365742"/>
            <a:ext cx="1171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                                                               and </a:t>
            </a:r>
            <a:r>
              <a:rPr lang="en-US" dirty="0">
                <a:highlight>
                  <a:srgbClr val="FFFF00"/>
                </a:highlight>
              </a:rPr>
              <a:t>assuming that u and v do not commute</a:t>
            </a:r>
            <a:r>
              <a:rPr lang="en-US" dirty="0"/>
              <a:t>, one can define the ladder operators </a:t>
            </a:r>
          </a:p>
        </p:txBody>
      </p:sp>
      <p:pic>
        <p:nvPicPr>
          <p:cNvPr id="9" name="Picture 8" descr="A black text with a plus and a white background&#10;&#10;Description automatically generated">
            <a:extLst>
              <a:ext uri="{FF2B5EF4-FFF2-40B4-BE49-F238E27FC236}">
                <a16:creationId xmlns:a16="http://schemas.microsoft.com/office/drawing/2014/main" id="{122E8240-1EAF-2769-0CD2-1451DD06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53" y="3297905"/>
            <a:ext cx="3133919" cy="486119"/>
          </a:xfrm>
          <a:prstGeom prst="rect">
            <a:avLst/>
          </a:prstGeom>
        </p:spPr>
      </p:pic>
      <p:pic>
        <p:nvPicPr>
          <p:cNvPr id="10" name="Picture 9" descr="A math equation with a couple of lines&#10;&#10;Description automatically generated with medium confidence">
            <a:extLst>
              <a:ext uri="{FF2B5EF4-FFF2-40B4-BE49-F238E27FC236}">
                <a16:creationId xmlns:a16="http://schemas.microsoft.com/office/drawing/2014/main" id="{6AA68271-038A-F6EA-BE39-273906AE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26" y="3801294"/>
            <a:ext cx="3317396" cy="690196"/>
          </a:xfrm>
          <a:prstGeom prst="rect">
            <a:avLst/>
          </a:prstGeom>
        </p:spPr>
      </p:pic>
      <p:pic>
        <p:nvPicPr>
          <p:cNvPr id="11" name="Picture 10" descr="A group of math equations&#10;&#10;Description automatically generated">
            <a:extLst>
              <a:ext uri="{FF2B5EF4-FFF2-40B4-BE49-F238E27FC236}">
                <a16:creationId xmlns:a16="http://schemas.microsoft.com/office/drawing/2014/main" id="{A369D123-5903-BE09-19E4-00215A5B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625" y="3830820"/>
            <a:ext cx="5662515" cy="1381654"/>
          </a:xfrm>
          <a:prstGeom prst="rect">
            <a:avLst/>
          </a:prstGeom>
        </p:spPr>
      </p:pic>
      <p:pic>
        <p:nvPicPr>
          <p:cNvPr id="12" name="Picture 11" descr="A math equation with a plus and a positive symbol&#10;&#10;Description automatically generated">
            <a:extLst>
              <a:ext uri="{FF2B5EF4-FFF2-40B4-BE49-F238E27FC236}">
                <a16:creationId xmlns:a16="http://schemas.microsoft.com/office/drawing/2014/main" id="{B65BC0CD-77D0-FAD6-8259-1FEE14E36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6" y="5230455"/>
            <a:ext cx="55753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D2D87E-9454-47CD-9509-7222561FCEA5}"/>
              </a:ext>
            </a:extLst>
          </p:cNvPr>
          <p:cNvSpPr txBox="1"/>
          <p:nvPr/>
        </p:nvSpPr>
        <p:spPr>
          <a:xfrm>
            <a:off x="297180" y="2931002"/>
            <a:ext cx="842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Solution.</a:t>
            </a:r>
            <a:r>
              <a:rPr lang="en-US" dirty="0"/>
              <a:t> Remember that in the case of the simple harmonic oscillator we could rewrite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C4397F7-32B1-6689-26A9-72C78233059A}"/>
              </a:ext>
            </a:extLst>
          </p:cNvPr>
          <p:cNvSpPr/>
          <p:nvPr/>
        </p:nvSpPr>
        <p:spPr>
          <a:xfrm>
            <a:off x="4064878" y="3951916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0F1D427-AC4F-D6C8-946D-80CD611B9944}"/>
              </a:ext>
            </a:extLst>
          </p:cNvPr>
          <p:cNvSpPr/>
          <p:nvPr/>
        </p:nvSpPr>
        <p:spPr>
          <a:xfrm rot="8103478">
            <a:off x="5480454" y="4708604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6FC518A-7F7A-D301-D303-67057B946AA8}"/>
              </a:ext>
            </a:extLst>
          </p:cNvPr>
          <p:cNvSpPr txBox="1">
            <a:spLocks/>
          </p:cNvSpPr>
          <p:nvPr/>
        </p:nvSpPr>
        <p:spPr>
          <a:xfrm>
            <a:off x="2971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Heisenberg Picture </a:t>
            </a:r>
          </a:p>
        </p:txBody>
      </p:sp>
      <p:pic>
        <p:nvPicPr>
          <p:cNvPr id="5" name="Picture 4" descr="A white rectangular with black lines and symbols&#10;&#10;Description automatically generated">
            <a:extLst>
              <a:ext uri="{FF2B5EF4-FFF2-40B4-BE49-F238E27FC236}">
                <a16:creationId xmlns:a16="http://schemas.microsoft.com/office/drawing/2014/main" id="{3F23CC73-2E6E-DAD0-4DC1-F0257EBE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715" y="3669621"/>
            <a:ext cx="5433143" cy="989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53D80F-2C0F-2085-3707-C96372532A10}"/>
                  </a:ext>
                </a:extLst>
              </p:cNvPr>
              <p:cNvSpPr txBox="1"/>
              <p:nvPr/>
            </p:nvSpPr>
            <p:spPr>
              <a:xfrm>
                <a:off x="285734" y="1138197"/>
                <a:ext cx="9294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 the differential operator definition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and acting on generical functions one can see that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53D80F-2C0F-2085-3707-C96372532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4" y="1138197"/>
                <a:ext cx="9294147" cy="369332"/>
              </a:xfrm>
              <a:prstGeom prst="rect">
                <a:avLst/>
              </a:prstGeom>
              <a:blipFill>
                <a:blip r:embed="rId3"/>
                <a:stretch>
                  <a:fillRect l="-54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B995A1-5E24-B2C8-5497-CF67B9E561A6}"/>
                  </a:ext>
                </a:extLst>
              </p:cNvPr>
              <p:cNvSpPr txBox="1"/>
              <p:nvPr/>
            </p:nvSpPr>
            <p:spPr>
              <a:xfrm>
                <a:off x="379040" y="4012825"/>
                <a:ext cx="3044360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Inverting the definitions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B995A1-5E24-B2C8-5497-CF67B9E5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40" y="4012825"/>
                <a:ext cx="3044360" cy="375616"/>
              </a:xfrm>
              <a:prstGeom prst="rect">
                <a:avLst/>
              </a:prstGeom>
              <a:blipFill>
                <a:blip r:embed="rId4"/>
                <a:stretch>
                  <a:fillRect l="-1660" t="-6452" r="-83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B0CA90F-C7BF-9E67-83E9-F2C3A59D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006" y="2675811"/>
            <a:ext cx="2687479" cy="714240"/>
          </a:xfrm>
          <a:prstGeom prst="rect">
            <a:avLst/>
          </a:prstGeom>
        </p:spPr>
      </p:pic>
      <p:pic>
        <p:nvPicPr>
          <p:cNvPr id="23" name="Picture 22" descr="A black and white rectangular sign with a black line and a white rectangle with a black line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8442737-4CEC-01CD-8D7C-A9EC160F0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40" y="2645726"/>
            <a:ext cx="1720348" cy="697134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CCAE31DD-DE1B-FE0D-8FB0-AFC8273B55C2}"/>
              </a:ext>
            </a:extLst>
          </p:cNvPr>
          <p:cNvSpPr/>
          <p:nvPr/>
        </p:nvSpPr>
        <p:spPr>
          <a:xfrm>
            <a:off x="2309863" y="2787990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93D2527-293D-9B8B-5C8D-F177880F61F4}"/>
              </a:ext>
            </a:extLst>
          </p:cNvPr>
          <p:cNvSpPr/>
          <p:nvPr/>
        </p:nvSpPr>
        <p:spPr>
          <a:xfrm>
            <a:off x="3423400" y="3994329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black and white rectangular sign with a black line and a white rectangle with a black line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6B63DF3-7271-B83D-E137-A8EBC4069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627" y="1520767"/>
            <a:ext cx="1720348" cy="697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DE9F88-AA8D-FAA5-0717-C1F0592B7575}"/>
                  </a:ext>
                </a:extLst>
              </p:cNvPr>
              <p:cNvSpPr txBox="1"/>
              <p:nvPr/>
            </p:nvSpPr>
            <p:spPr>
              <a:xfrm>
                <a:off x="379040" y="5016005"/>
                <a:ext cx="9163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 we are in position to tackle the problem. Consider the 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 on stationary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DE9F88-AA8D-FAA5-0717-C1F0592B7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40" y="5016005"/>
                <a:ext cx="9163214" cy="369332"/>
              </a:xfrm>
              <a:prstGeom prst="rect">
                <a:avLst/>
              </a:prstGeom>
              <a:blipFill>
                <a:blip r:embed="rId7"/>
                <a:stretch>
                  <a:fillRect l="-553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9C0CAC21-9500-5222-2AB4-0CC3F8137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71" y="5660397"/>
            <a:ext cx="31115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31FC63-E43D-2BE0-8E36-98EF12779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261" y="5716359"/>
            <a:ext cx="4572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5221FC1-99B5-83DE-84D0-F6010F5C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630511"/>
            <a:ext cx="6234404" cy="36057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37D515-A83C-485F-ED10-16DB39861002}"/>
              </a:ext>
            </a:extLst>
          </p:cNvPr>
          <p:cNvSpPr txBox="1">
            <a:spLocks/>
          </p:cNvSpPr>
          <p:nvPr/>
        </p:nvSpPr>
        <p:spPr>
          <a:xfrm>
            <a:off x="29718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Heisenberg Picture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89308-DB74-E150-1ACC-3909A0B47E1B}"/>
              </a:ext>
            </a:extLst>
          </p:cNvPr>
          <p:cNvSpPr txBox="1"/>
          <p:nvPr/>
        </p:nvSpPr>
        <p:spPr>
          <a:xfrm>
            <a:off x="297180" y="1136510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Therefore, we obtain 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D2E079F-995D-4C18-C444-A26D34A7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22" y="5959917"/>
            <a:ext cx="3701920" cy="62710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16A9C3A-C97F-9E37-5C6D-E6692979C6DF}"/>
              </a:ext>
            </a:extLst>
          </p:cNvPr>
          <p:cNvSpPr/>
          <p:nvPr/>
        </p:nvSpPr>
        <p:spPr>
          <a:xfrm rot="5400000">
            <a:off x="3214635" y="5391787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23766-402C-E072-D74D-D93889E5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339" y="5995502"/>
            <a:ext cx="4568734" cy="55593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9A8AB877-927D-D565-65BE-DEA0D7257973}"/>
              </a:ext>
            </a:extLst>
          </p:cNvPr>
          <p:cNvSpPr/>
          <p:nvPr/>
        </p:nvSpPr>
        <p:spPr>
          <a:xfrm>
            <a:off x="5732169" y="6067164"/>
            <a:ext cx="410342" cy="412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EF17C-7FCF-242B-B0D6-894A038B49C9}"/>
                  </a:ext>
                </a:extLst>
              </p:cNvPr>
              <p:cNvSpPr txBox="1"/>
              <p:nvPr/>
            </p:nvSpPr>
            <p:spPr>
              <a:xfrm>
                <a:off x="7660432" y="5608968"/>
                <a:ext cx="2238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Going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EF17C-7FCF-242B-B0D6-894A038B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432" y="5608968"/>
                <a:ext cx="2238049" cy="369332"/>
              </a:xfrm>
              <a:prstGeom prst="rect">
                <a:avLst/>
              </a:prstGeom>
              <a:blipFill>
                <a:blip r:embed="rId5"/>
                <a:stretch>
                  <a:fillRect l="-22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F940367-2B39-65E7-19E0-D0AB128E52B8}"/>
              </a:ext>
            </a:extLst>
          </p:cNvPr>
          <p:cNvSpPr txBox="1"/>
          <p:nvPr/>
        </p:nvSpPr>
        <p:spPr>
          <a:xfrm>
            <a:off x="6755363" y="1889004"/>
            <a:ext cx="536236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Wow! </a:t>
            </a:r>
            <a:r>
              <a:rPr lang="en-US" sz="1800" dirty="0">
                <a:effectLst/>
                <a:latin typeface="ACaslonPro"/>
              </a:rPr>
              <a:t>The Heisenberg-picture operator satisfies </a:t>
            </a:r>
          </a:p>
          <a:p>
            <a:r>
              <a:rPr lang="en-US" sz="1800" dirty="0">
                <a:effectLst/>
                <a:latin typeface="ACaslonPro"/>
              </a:rPr>
              <a:t>the </a:t>
            </a:r>
            <a:r>
              <a:rPr lang="en-US" sz="1800" i="1" dirty="0">
                <a:effectLst/>
                <a:latin typeface="ACaslonPro"/>
              </a:rPr>
              <a:t>classical </a:t>
            </a:r>
            <a:r>
              <a:rPr lang="en-US" sz="1800" dirty="0">
                <a:effectLst/>
                <a:latin typeface="ACaslonPro"/>
              </a:rPr>
              <a:t>equation of motion for a mass on a spring!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latin typeface="ACaslonPro"/>
              </a:rPr>
              <a:t>The Heisenberg picture illuminates the connection </a:t>
            </a:r>
          </a:p>
          <a:p>
            <a:r>
              <a:rPr lang="en-US" sz="1800" dirty="0">
                <a:effectLst/>
                <a:latin typeface="ACaslonPro"/>
              </a:rPr>
              <a:t>between classical and quantum mechanics: </a:t>
            </a:r>
          </a:p>
          <a:p>
            <a:r>
              <a:rPr lang="en-US" sz="1800" dirty="0">
                <a:effectLst/>
                <a:latin typeface="ACaslonPro"/>
              </a:rPr>
              <a:t>the quantum operators obey the classical equations </a:t>
            </a:r>
          </a:p>
          <a:p>
            <a:r>
              <a:rPr lang="en-US" sz="1800" dirty="0">
                <a:effectLst/>
                <a:latin typeface="ACaslonPro"/>
              </a:rPr>
              <a:t>of motion. </a:t>
            </a:r>
            <a:endParaRPr lang="en-US" dirty="0"/>
          </a:p>
          <a:p>
            <a:r>
              <a:rPr lang="en-US" sz="1800" dirty="0">
                <a:effectLst/>
                <a:latin typeface="ACaslonPro"/>
              </a:rPr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06B8A-CEE6-20E2-D7C2-3F183B4B4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456" y="4226212"/>
            <a:ext cx="2901950" cy="27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C85AA7-BD42-FE91-7DB5-21C2B2971AB2}"/>
              </a:ext>
            </a:extLst>
          </p:cNvPr>
          <p:cNvSpPr txBox="1"/>
          <p:nvPr/>
        </p:nvSpPr>
        <p:spPr>
          <a:xfrm>
            <a:off x="6755363" y="4182447"/>
            <a:ext cx="2024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relation</a:t>
            </a:r>
          </a:p>
          <a:p>
            <a:r>
              <a:rPr lang="en-US" dirty="0"/>
              <a:t>from Ch2  </a:t>
            </a:r>
          </a:p>
        </p:txBody>
      </p:sp>
    </p:spTree>
    <p:extLst>
      <p:ext uri="{BB962C8B-B14F-4D97-AF65-F5344CB8AC3E}">
        <p14:creationId xmlns:p14="http://schemas.microsoft.com/office/powerpoint/2010/main" val="277483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5754-55FB-E5E7-CE95-B9C77EA0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0"/>
            <a:ext cx="10515600" cy="1325563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sz="4400" dirty="0" err="1">
                <a:effectLst/>
                <a:latin typeface="ACaslonPro"/>
              </a:rPr>
              <a:t>Schrödinger</a:t>
            </a:r>
            <a:r>
              <a:rPr lang="en-US" b="1" dirty="0"/>
              <a:t> Picture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97580-08C5-8F48-2038-75AAB33A9933}"/>
              </a:ext>
            </a:extLst>
          </p:cNvPr>
          <p:cNvSpPr txBox="1"/>
          <p:nvPr/>
        </p:nvSpPr>
        <p:spPr>
          <a:xfrm>
            <a:off x="287694" y="1074681"/>
            <a:ext cx="11543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Besides the Heisenberg picture, there is the </a:t>
            </a:r>
            <a:r>
              <a:rPr lang="en-US" sz="1800" b="1" dirty="0" err="1">
                <a:effectLst/>
                <a:latin typeface="ACaslonPro"/>
              </a:rPr>
              <a:t>Schrödinger</a:t>
            </a:r>
            <a:r>
              <a:rPr lang="en-US" sz="1800" b="1" dirty="0">
                <a:effectLst/>
                <a:latin typeface="ACaslonPro"/>
              </a:rPr>
              <a:t> picture</a:t>
            </a:r>
            <a:r>
              <a:rPr lang="en-US" sz="1800" dirty="0">
                <a:effectLst/>
                <a:latin typeface="ACaslonPro"/>
              </a:rPr>
              <a:t>, so-named by Dirac because it was the picture that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himself had in mind. In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picture, the wave function evolves in time according to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</a:t>
            </a:r>
            <a:endParaRPr lang="en-US" dirty="0"/>
          </a:p>
        </p:txBody>
      </p:sp>
      <p:pic>
        <p:nvPicPr>
          <p:cNvPr id="6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5239A3C-0056-BD5F-E265-AEF7ADAB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49" y="1998011"/>
            <a:ext cx="3302000" cy="863600"/>
          </a:xfrm>
          <a:prstGeom prst="rect">
            <a:avLst/>
          </a:prstGeom>
        </p:spPr>
      </p:pic>
      <p:pic>
        <p:nvPicPr>
          <p:cNvPr id="8" name="Picture 7" descr="A black and white symbol&#10;&#10;Description automatically generated with medium confidence">
            <a:extLst>
              <a:ext uri="{FF2B5EF4-FFF2-40B4-BE49-F238E27FC236}">
                <a16:creationId xmlns:a16="http://schemas.microsoft.com/office/drawing/2014/main" id="{8053A393-4A6A-93D5-CBF3-D60B194BA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73" y="2984500"/>
            <a:ext cx="863600" cy="444500"/>
          </a:xfrm>
          <a:prstGeom prst="rect">
            <a:avLst/>
          </a:prstGeom>
        </p:spPr>
      </p:pic>
      <p:pic>
        <p:nvPicPr>
          <p:cNvPr id="10" name="Picture 9" descr="A black text with a line&#10;&#10;Description automatically generated with medium confidence">
            <a:extLst>
              <a:ext uri="{FF2B5EF4-FFF2-40B4-BE49-F238E27FC236}">
                <a16:creationId xmlns:a16="http://schemas.microsoft.com/office/drawing/2014/main" id="{0E7554DB-EB6C-38E2-BC8D-DA0A1D0DE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811" y="3016250"/>
            <a:ext cx="14605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F58C06-B4E5-F7BE-849A-24AB4D530832}"/>
              </a:ext>
            </a:extLst>
          </p:cNvPr>
          <p:cNvSpPr txBox="1"/>
          <p:nvPr/>
        </p:nvSpPr>
        <p:spPr>
          <a:xfrm>
            <a:off x="3375348" y="2984500"/>
            <a:ext cx="8816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have no time dependence of their own, and the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time dependence of expectation values (or, more generally, matrix elements) comes from the time dependence of the wave function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4" name="Picture 13" descr="A group of black symbols&#10;&#10;Description automatically generated">
            <a:extLst>
              <a:ext uri="{FF2B5EF4-FFF2-40B4-BE49-F238E27FC236}">
                <a16:creationId xmlns:a16="http://schemas.microsoft.com/office/drawing/2014/main" id="{BBC53800-54DB-7E86-098B-AA59A67B0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894" y="3753720"/>
            <a:ext cx="2997200" cy="78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4A2FCA-9578-D8F4-64BC-AA385A838457}"/>
              </a:ext>
            </a:extLst>
          </p:cNvPr>
          <p:cNvSpPr txBox="1"/>
          <p:nvPr/>
        </p:nvSpPr>
        <p:spPr>
          <a:xfrm>
            <a:off x="287693" y="4664010"/>
            <a:ext cx="11904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In the Heisenberg picture, the wave function is constant in time                                       , and the </a:t>
            </a:r>
            <a:r>
              <a:rPr lang="en-US" sz="1800" i="1" dirty="0">
                <a:effectLst/>
                <a:latin typeface="ACaslonPro"/>
              </a:rPr>
              <a:t>operators </a:t>
            </a:r>
            <a:r>
              <a:rPr lang="en-US" sz="1800" dirty="0">
                <a:effectLst/>
                <a:latin typeface="ACaslonPro"/>
              </a:rPr>
              <a:t>evolve in time. </a:t>
            </a:r>
          </a:p>
          <a:p>
            <a:r>
              <a:rPr lang="en-US" sz="1800" dirty="0">
                <a:effectLst/>
                <a:latin typeface="ACaslonPro"/>
              </a:rPr>
              <a:t>In the Heisenberg picture, the time dependence of expectation values (or matrix elements) is carried by the </a:t>
            </a:r>
            <a:r>
              <a:rPr lang="en-US" sz="1800" i="1" dirty="0">
                <a:effectLst/>
                <a:latin typeface="ACaslonPro"/>
              </a:rPr>
              <a:t>operators</a:t>
            </a:r>
            <a:r>
              <a:rPr lang="en-US" sz="1800" dirty="0">
                <a:effectLst/>
                <a:latin typeface="ACaslonPro"/>
              </a:rPr>
              <a:t>. </a:t>
            </a:r>
            <a:endParaRPr lang="en-US" dirty="0"/>
          </a:p>
        </p:txBody>
      </p:sp>
      <p:pic>
        <p:nvPicPr>
          <p:cNvPr id="18" name="Picture 17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E4E99018-A59F-2BD7-597C-1D166AACE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456" y="4659344"/>
            <a:ext cx="1865475" cy="359129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A7324D4C-E7A9-A68E-E545-680A69B8E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894" y="5310341"/>
            <a:ext cx="3175000" cy="889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B409BFE-0EE4-7839-E4BF-325453E7C453}"/>
              </a:ext>
            </a:extLst>
          </p:cNvPr>
          <p:cNvSpPr txBox="1"/>
          <p:nvPr/>
        </p:nvSpPr>
        <p:spPr>
          <a:xfrm>
            <a:off x="138534" y="629566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Of course, the two pictures are entirely equivalent since 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57B6D7-F60E-440C-A7A5-10C49E073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394" y="6178625"/>
            <a:ext cx="5984681" cy="6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9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C096-0986-A4E0-364D-07D5F449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3" y="0"/>
            <a:ext cx="10515600" cy="1325563"/>
          </a:xfrm>
        </p:spPr>
        <p:txBody>
          <a:bodyPr/>
          <a:lstStyle/>
          <a:p>
            <a:r>
              <a:rPr lang="en-US" b="1" dirty="0"/>
              <a:t>Time translation 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81F1F-7BF0-7A68-087C-3D9B194FA767}"/>
                  </a:ext>
                </a:extLst>
              </p:cNvPr>
              <p:cNvSpPr txBox="1"/>
              <p:nvPr/>
            </p:nvSpPr>
            <p:spPr>
              <a:xfrm>
                <a:off x="253481" y="1017237"/>
                <a:ext cx="11559073" cy="679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If the Hamiltonian is time-</a:t>
                </a:r>
                <a:r>
                  <a:rPr lang="en-US" sz="1800" i="1" dirty="0">
                    <a:effectLst/>
                    <a:latin typeface="ACaslonPro"/>
                  </a:rPr>
                  <a:t>de</a:t>
                </a:r>
                <a:r>
                  <a:rPr lang="en-US" sz="1800" dirty="0">
                    <a:effectLst/>
                    <a:latin typeface="ACaslonPro"/>
                  </a:rPr>
                  <a:t>pendent one can still write the formal solution to the </a:t>
                </a:r>
                <a:r>
                  <a:rPr lang="en-US" sz="1800" dirty="0" err="1">
                    <a:effectLst/>
                    <a:latin typeface="ACaslonPro"/>
                  </a:rPr>
                  <a:t>Schrödinger</a:t>
                </a:r>
                <a:r>
                  <a:rPr lang="en-US" sz="1800" dirty="0">
                    <a:effectLst/>
                    <a:latin typeface="ACaslonPro"/>
                  </a:rPr>
                  <a:t> equation in terms of the time-translation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A81F1F-7BF0-7A68-087C-3D9B194F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81" y="1017237"/>
                <a:ext cx="11559073" cy="679481"/>
              </a:xfrm>
              <a:prstGeom prst="rect">
                <a:avLst/>
              </a:prstGeom>
              <a:blipFill>
                <a:blip r:embed="rId2"/>
                <a:stretch>
                  <a:fillRect l="-549" t="-5556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letter&#10;&#10;Description automatically generated">
            <a:extLst>
              <a:ext uri="{FF2B5EF4-FFF2-40B4-BE49-F238E27FC236}">
                <a16:creationId xmlns:a16="http://schemas.microsoft.com/office/drawing/2014/main" id="{97229893-1BD9-C833-36C3-526FE2A8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174" y="1631302"/>
            <a:ext cx="35814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56BE72-A0FE-1F9A-C8A2-FDB0C2276BC5}"/>
                  </a:ext>
                </a:extLst>
              </p:cNvPr>
              <p:cNvSpPr txBox="1"/>
              <p:nvPr/>
            </p:nvSpPr>
            <p:spPr>
              <a:xfrm>
                <a:off x="401215" y="2612573"/>
                <a:ext cx="11559073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But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no longer takes the simple form </a:t>
                </a:r>
                <a:endParaRPr lang="en-US" dirty="0"/>
              </a:p>
              <a:p>
                <a:r>
                  <a:rPr lang="en-US" dirty="0"/>
                  <a:t>However, using a Taylor expansion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56BE72-A0FE-1F9A-C8A2-FDB0C227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5" y="2612573"/>
                <a:ext cx="11559073" cy="653769"/>
              </a:xfrm>
              <a:prstGeom prst="rect">
                <a:avLst/>
              </a:prstGeom>
              <a:blipFill>
                <a:blip r:embed="rId4"/>
                <a:stretch>
                  <a:fillRect l="-439" t="-188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85A97D-0040-4C0B-EF09-8AC6911BB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660" y="2446155"/>
            <a:ext cx="2556427" cy="820187"/>
          </a:xfrm>
          <a:prstGeom prst="rect">
            <a:avLst/>
          </a:prstGeom>
        </p:spPr>
      </p:pic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8E5B7E7-47E1-2578-8975-7D79DED1D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029" y="3429000"/>
            <a:ext cx="5455687" cy="1969212"/>
          </a:xfrm>
          <a:prstGeom prst="rect">
            <a:avLst/>
          </a:prstGeom>
        </p:spPr>
      </p:pic>
      <p:pic>
        <p:nvPicPr>
          <p:cNvPr id="13" name="Picture 12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135544A-CE94-1206-D706-0AF7A5313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33" y="5840763"/>
            <a:ext cx="3327141" cy="7004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88A85-B151-4BD9-59C4-BDAF703B4460}"/>
                  </a:ext>
                </a:extLst>
              </p:cNvPr>
              <p:cNvSpPr txBox="1"/>
              <p:nvPr/>
            </p:nvSpPr>
            <p:spPr>
              <a:xfrm>
                <a:off x="3946850" y="5840763"/>
                <a:ext cx="74677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Therefore, one can see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ACaslonPro"/>
                  </a:rPr>
                  <a:t> is a solution to the </a:t>
                </a:r>
                <a:r>
                  <a:rPr lang="en-US" sz="1800" dirty="0" err="1">
                    <a:effectLst/>
                    <a:latin typeface="ACaslonPro"/>
                  </a:rPr>
                  <a:t>Schrödinger</a:t>
                </a:r>
                <a:r>
                  <a:rPr lang="en-US" sz="1800" dirty="0">
                    <a:effectLst/>
                    <a:latin typeface="ACaslonPro"/>
                  </a:rPr>
                  <a:t> equation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for an infinitesimal time </a:t>
                </a:r>
                <a:r>
                  <a:rPr lang="el-GR" sz="1800" dirty="0">
                    <a:effectLst/>
                    <a:latin typeface="Tahoma" panose="020B0604030504040204" pitchFamily="34" charset="0"/>
                  </a:rPr>
                  <a:t>δ </a:t>
                </a:r>
                <a:endParaRPr lang="el-G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88A85-B151-4BD9-59C4-BDAF703B4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50" y="5840763"/>
                <a:ext cx="7467750" cy="646331"/>
              </a:xfrm>
              <a:prstGeom prst="rect">
                <a:avLst/>
              </a:prstGeom>
              <a:blipFill>
                <a:blip r:embed="rId8"/>
                <a:stretch>
                  <a:fillRect l="-67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06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12868</TotalTime>
  <Words>1856</Words>
  <Application>Microsoft Macintosh PowerPoint</Application>
  <PresentationFormat>Widescreen</PresentationFormat>
  <Paragraphs>153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ACaslonPro</vt:lpstr>
      <vt:lpstr>Arial</vt:lpstr>
      <vt:lpstr>Calibri</vt:lpstr>
      <vt:lpstr>Calibri Light</vt:lpstr>
      <vt:lpstr>Cambria Math</vt:lpstr>
      <vt:lpstr>Tahoma</vt:lpstr>
      <vt:lpstr>Office Theme</vt:lpstr>
      <vt:lpstr>PHYS4260 Quantum Mechanics II Spring 2025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Schrödinger Picture </vt:lpstr>
      <vt:lpstr>Time translation invariance</vt:lpstr>
      <vt:lpstr>PowerPoint Presentation</vt:lpstr>
      <vt:lpstr>Time-Independent Perturbation Theory </vt:lpstr>
      <vt:lpstr>Nondegenerate Perturbation Theory</vt:lpstr>
      <vt:lpstr>Nondegenerate Perturbation Theory</vt:lpstr>
      <vt:lpstr>PowerPoint Presentation</vt:lpstr>
      <vt:lpstr>First-Order 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Degenerate Perturbation Theory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PHYS4260 Quantum Mechanics II Spring 2024 </dc:title>
  <dc:creator>Marco Guzzi</dc:creator>
  <cp:lastModifiedBy>Marco Guzzi</cp:lastModifiedBy>
  <cp:revision>91</cp:revision>
  <dcterms:created xsi:type="dcterms:W3CDTF">2024-01-06T21:01:45Z</dcterms:created>
  <dcterms:modified xsi:type="dcterms:W3CDTF">2025-01-23T17:15:59Z</dcterms:modified>
</cp:coreProperties>
</file>